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sldIdLst>
    <p:sldId id="256" r:id="rId2"/>
    <p:sldId id="395" r:id="rId3"/>
    <p:sldId id="265" r:id="rId4"/>
    <p:sldId id="396" r:id="rId5"/>
    <p:sldId id="397" r:id="rId6"/>
    <p:sldId id="398" r:id="rId7"/>
    <p:sldId id="266" r:id="rId8"/>
    <p:sldId id="399" r:id="rId9"/>
    <p:sldId id="400" r:id="rId10"/>
    <p:sldId id="401" r:id="rId11"/>
    <p:sldId id="402" r:id="rId12"/>
    <p:sldId id="267" r:id="rId13"/>
    <p:sldId id="403" r:id="rId14"/>
    <p:sldId id="268" r:id="rId15"/>
    <p:sldId id="418" r:id="rId16"/>
    <p:sldId id="356" r:id="rId17"/>
    <p:sldId id="426" r:id="rId18"/>
    <p:sldId id="414" r:id="rId19"/>
    <p:sldId id="415" r:id="rId20"/>
    <p:sldId id="427" r:id="rId21"/>
    <p:sldId id="419" r:id="rId22"/>
    <p:sldId id="357" r:id="rId23"/>
    <p:sldId id="420" r:id="rId24"/>
    <p:sldId id="270" r:id="rId25"/>
    <p:sldId id="421" r:id="rId26"/>
    <p:sldId id="404" r:id="rId27"/>
    <p:sldId id="364" r:id="rId28"/>
    <p:sldId id="365" r:id="rId29"/>
    <p:sldId id="366" r:id="rId30"/>
    <p:sldId id="273" r:id="rId31"/>
    <p:sldId id="422" r:id="rId32"/>
    <p:sldId id="367" r:id="rId33"/>
    <p:sldId id="423" r:id="rId34"/>
    <p:sldId id="416" r:id="rId35"/>
    <p:sldId id="417" r:id="rId36"/>
    <p:sldId id="278" r:id="rId37"/>
    <p:sldId id="424" r:id="rId38"/>
    <p:sldId id="279" r:id="rId39"/>
    <p:sldId id="283" r:id="rId40"/>
    <p:sldId id="425" r:id="rId41"/>
    <p:sldId id="428" r:id="rId42"/>
    <p:sldId id="280" r:id="rId43"/>
    <p:sldId id="284" r:id="rId44"/>
    <p:sldId id="281" r:id="rId45"/>
    <p:sldId id="285" r:id="rId46"/>
    <p:sldId id="410" r:id="rId47"/>
    <p:sldId id="310" r:id="rId48"/>
    <p:sldId id="317" r:id="rId49"/>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50"/>
    <a:srgbClr val="0432FF"/>
    <a:srgbClr val="009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06"/>
    <p:restoredTop sz="94671"/>
  </p:normalViewPr>
  <p:slideViewPr>
    <p:cSldViewPr>
      <p:cViewPr varScale="1">
        <p:scale>
          <a:sx n="56" d="100"/>
          <a:sy n="56" d="100"/>
        </p:scale>
        <p:origin x="874"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21F76A31-C45F-AC45-BCA3-4B4D91FCCCE0}" type="datetimeFigureOut">
              <a:rPr lang="en-US" smtClean="0"/>
              <a:t>12/10/2025</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A4B0879E-2223-5B4B-839D-C8A03E0F4A2C}" type="slidenum">
              <a:rPr lang="en-US" smtClean="0"/>
              <a:t>‹#›</a:t>
            </a:fld>
            <a:endParaRPr lang="en-US"/>
          </a:p>
        </p:txBody>
      </p:sp>
    </p:spTree>
    <p:extLst>
      <p:ext uri="{BB962C8B-B14F-4D97-AF65-F5344CB8AC3E}">
        <p14:creationId xmlns:p14="http://schemas.microsoft.com/office/powerpoint/2010/main" val="2085955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542014" y="3952269"/>
            <a:ext cx="11203970" cy="1550670"/>
          </a:xfrm>
          <a:prstGeom prst="rect">
            <a:avLst/>
          </a:prstGeom>
        </p:spPr>
        <p:txBody>
          <a:bodyPr wrap="square" lIns="0" tIns="0" rIns="0" bIns="0">
            <a:spAutoFit/>
          </a:bodyPr>
          <a:lstStyle>
            <a:lvl1pPr>
              <a:defRPr sz="3750" b="1" i="0">
                <a:solidFill>
                  <a:srgbClr val="3F3C3D"/>
                </a:solidFill>
                <a:latin typeface="Arial"/>
                <a:cs typeface="Arial"/>
              </a:defRPr>
            </a:lvl1pPr>
          </a:lstStyle>
          <a:p>
            <a:endParaRPr/>
          </a:p>
        </p:txBody>
      </p:sp>
      <p:sp>
        <p:nvSpPr>
          <p:cNvPr id="3" name="Holder 3"/>
          <p:cNvSpPr>
            <a:spLocks noGrp="1"/>
          </p:cNvSpPr>
          <p:nvPr>
            <p:ph type="subTitle" idx="4"/>
          </p:nvPr>
        </p:nvSpPr>
        <p:spPr>
          <a:xfrm>
            <a:off x="5187935" y="6343044"/>
            <a:ext cx="7630795" cy="2181225"/>
          </a:xfrm>
          <a:prstGeom prst="rect">
            <a:avLst/>
          </a:prstGeom>
        </p:spPr>
        <p:txBody>
          <a:bodyPr wrap="square" lIns="0" tIns="0" rIns="0" bIns="0">
            <a:spAutoFit/>
          </a:bodyPr>
          <a:lstStyle>
            <a:lvl1pPr>
              <a:defRPr sz="4250" b="0" i="0">
                <a:solidFill>
                  <a:srgbClr val="53535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6" name="Holder 6"/>
          <p:cNvSpPr>
            <a:spLocks noGrp="1"/>
          </p:cNvSpPr>
          <p:nvPr>
            <p:ph type="sldNum" sz="quarter" idx="7"/>
          </p:nvPr>
        </p:nvSpPr>
        <p:spPr/>
        <p:txBody>
          <a:bodyPr lIns="0" tIns="0" rIns="0" bIns="0"/>
          <a:lstStyle>
            <a:lvl1pPr>
              <a:defRPr sz="4750" b="1" i="0">
                <a:solidFill>
                  <a:srgbClr val="535353"/>
                </a:solidFill>
                <a:latin typeface="Arial"/>
                <a:cs typeface="Arial"/>
              </a:defRPr>
            </a:lvl1pPr>
          </a:lstStyle>
          <a:p>
            <a:pPr marL="78740">
              <a:lnSpc>
                <a:spcPct val="100000"/>
              </a:lnSpc>
              <a:spcBef>
                <a:spcPts val="425"/>
              </a:spcBef>
            </a:pPr>
            <a:r>
              <a:rPr spc="-25" dirty="0"/>
              <a:t>1</a:t>
            </a: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1" i="0">
                <a:solidFill>
                  <a:srgbClr val="3F3C3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250" b="0" i="0">
                <a:solidFill>
                  <a:srgbClr val="53535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6" name="Holder 6"/>
          <p:cNvSpPr>
            <a:spLocks noGrp="1"/>
          </p:cNvSpPr>
          <p:nvPr>
            <p:ph type="sldNum" sz="quarter" idx="7"/>
          </p:nvPr>
        </p:nvSpPr>
        <p:spPr/>
        <p:txBody>
          <a:bodyPr lIns="0" tIns="0" rIns="0" bIns="0"/>
          <a:lstStyle>
            <a:lvl1pPr>
              <a:defRPr sz="4750" b="1" i="0">
                <a:solidFill>
                  <a:srgbClr val="535353"/>
                </a:solidFill>
                <a:latin typeface="Arial"/>
                <a:cs typeface="Arial"/>
              </a:defRPr>
            </a:lvl1pPr>
          </a:lstStyle>
          <a:p>
            <a:pPr marL="78740">
              <a:lnSpc>
                <a:spcPct val="100000"/>
              </a:lnSpc>
              <a:spcBef>
                <a:spcPts val="425"/>
              </a:spcBef>
            </a:pPr>
            <a:r>
              <a:rPr spc="-25" dirty="0"/>
              <a:t>1</a:t>
            </a: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1" i="0">
                <a:solidFill>
                  <a:srgbClr val="3F3C3D"/>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989829" y="1929631"/>
            <a:ext cx="6860540" cy="6661784"/>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7" name="Holder 7"/>
          <p:cNvSpPr>
            <a:spLocks noGrp="1"/>
          </p:cNvSpPr>
          <p:nvPr>
            <p:ph type="sldNum" sz="quarter" idx="7"/>
          </p:nvPr>
        </p:nvSpPr>
        <p:spPr/>
        <p:txBody>
          <a:bodyPr lIns="0" tIns="0" rIns="0" bIns="0"/>
          <a:lstStyle>
            <a:lvl1pPr>
              <a:defRPr sz="4750" b="1" i="0">
                <a:solidFill>
                  <a:srgbClr val="535353"/>
                </a:solidFill>
                <a:latin typeface="Arial"/>
                <a:cs typeface="Arial"/>
              </a:defRPr>
            </a:lvl1pPr>
          </a:lstStyle>
          <a:p>
            <a:pPr marL="78740">
              <a:lnSpc>
                <a:spcPct val="100000"/>
              </a:lnSpc>
              <a:spcBef>
                <a:spcPts val="425"/>
              </a:spcBef>
            </a:pPr>
            <a:r>
              <a:rPr spc="-25" dirty="0"/>
              <a:t>1</a:t>
            </a: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1" i="0">
                <a:solidFill>
                  <a:srgbClr val="3F3C3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5" name="Holder 5"/>
          <p:cNvSpPr>
            <a:spLocks noGrp="1"/>
          </p:cNvSpPr>
          <p:nvPr>
            <p:ph type="sldNum" sz="quarter" idx="7"/>
          </p:nvPr>
        </p:nvSpPr>
        <p:spPr/>
        <p:txBody>
          <a:bodyPr lIns="0" tIns="0" rIns="0" bIns="0"/>
          <a:lstStyle>
            <a:lvl1pPr>
              <a:defRPr sz="4750" b="1" i="0">
                <a:solidFill>
                  <a:srgbClr val="535353"/>
                </a:solidFill>
                <a:latin typeface="Arial"/>
                <a:cs typeface="Arial"/>
              </a:defRPr>
            </a:lvl1pPr>
          </a:lstStyle>
          <a:p>
            <a:pPr marL="78740">
              <a:lnSpc>
                <a:spcPct val="100000"/>
              </a:lnSpc>
              <a:spcBef>
                <a:spcPts val="425"/>
              </a:spcBef>
            </a:pPr>
            <a:r>
              <a:rPr spc="-25" dirty="0"/>
              <a:t>1</a:t>
            </a: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4" name="Holder 4"/>
          <p:cNvSpPr>
            <a:spLocks noGrp="1"/>
          </p:cNvSpPr>
          <p:nvPr>
            <p:ph type="sldNum" sz="quarter" idx="7"/>
          </p:nvPr>
        </p:nvSpPr>
        <p:spPr/>
        <p:txBody>
          <a:bodyPr lIns="0" tIns="0" rIns="0" bIns="0"/>
          <a:lstStyle>
            <a:lvl1pPr>
              <a:defRPr sz="4750" b="1" i="0">
                <a:solidFill>
                  <a:srgbClr val="535353"/>
                </a:solidFill>
                <a:latin typeface="Arial"/>
                <a:cs typeface="Arial"/>
              </a:defRPr>
            </a:lvl1pPr>
          </a:lstStyle>
          <a:p>
            <a:pPr marL="78740">
              <a:lnSpc>
                <a:spcPct val="100000"/>
              </a:lnSpc>
              <a:spcBef>
                <a:spcPts val="425"/>
              </a:spcBef>
            </a:pPr>
            <a:r>
              <a:rPr spc="-25" dirty="0"/>
              <a:t>1</a:t>
            </a: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18" Type="http://schemas.openxmlformats.org/officeDocument/2006/relationships/image" Target="../media/image12.png"/><Relationship Id="rId26" Type="http://schemas.openxmlformats.org/officeDocument/2006/relationships/image" Target="../media/image20.png"/><Relationship Id="rId3" Type="http://schemas.openxmlformats.org/officeDocument/2006/relationships/slideLayout" Target="../slideLayouts/slideLayout3.xml"/><Relationship Id="rId21" Type="http://schemas.openxmlformats.org/officeDocument/2006/relationships/image" Target="../media/image15.png"/><Relationship Id="rId7" Type="http://schemas.openxmlformats.org/officeDocument/2006/relationships/image" Target="../media/image1.png"/><Relationship Id="rId12" Type="http://schemas.openxmlformats.org/officeDocument/2006/relationships/image" Target="../media/image6.png"/><Relationship Id="rId17" Type="http://schemas.openxmlformats.org/officeDocument/2006/relationships/image" Target="../media/image11.png"/><Relationship Id="rId25" Type="http://schemas.openxmlformats.org/officeDocument/2006/relationships/image" Target="../media/image19.png"/><Relationship Id="rId2" Type="http://schemas.openxmlformats.org/officeDocument/2006/relationships/slideLayout" Target="../slideLayouts/slideLayout2.xml"/><Relationship Id="rId16" Type="http://schemas.openxmlformats.org/officeDocument/2006/relationships/image" Target="../media/image10.png"/><Relationship Id="rId20" Type="http://schemas.openxmlformats.org/officeDocument/2006/relationships/image" Target="../media/image14.png"/><Relationship Id="rId29"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24" Type="http://schemas.openxmlformats.org/officeDocument/2006/relationships/image" Target="../media/image18.png"/><Relationship Id="rId5" Type="http://schemas.openxmlformats.org/officeDocument/2006/relationships/slideLayout" Target="../slideLayouts/slideLayout5.xml"/><Relationship Id="rId15" Type="http://schemas.openxmlformats.org/officeDocument/2006/relationships/image" Target="../media/image9.png"/><Relationship Id="rId23" Type="http://schemas.openxmlformats.org/officeDocument/2006/relationships/image" Target="../media/image17.png"/><Relationship Id="rId28" Type="http://schemas.openxmlformats.org/officeDocument/2006/relationships/image" Target="../media/image22.png"/><Relationship Id="rId10" Type="http://schemas.openxmlformats.org/officeDocument/2006/relationships/image" Target="../media/image4.png"/><Relationship Id="rId19" Type="http://schemas.openxmlformats.org/officeDocument/2006/relationships/image" Target="../media/image13.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 Id="rId22" Type="http://schemas.openxmlformats.org/officeDocument/2006/relationships/image" Target="../media/image16.png"/><Relationship Id="rId27" Type="http://schemas.openxmlformats.org/officeDocument/2006/relationships/image" Target="../media/image2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8E8E8"/>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3296" y="0"/>
            <a:ext cx="2400299" cy="2947365"/>
          </a:xfrm>
          <a:prstGeom prst="rect">
            <a:avLst/>
          </a:prstGeom>
        </p:spPr>
      </p:pic>
      <p:pic>
        <p:nvPicPr>
          <p:cNvPr id="18" name="bg object 18"/>
          <p:cNvPicPr/>
          <p:nvPr/>
        </p:nvPicPr>
        <p:blipFill>
          <a:blip r:embed="rId8" cstate="print"/>
          <a:stretch>
            <a:fillRect/>
          </a:stretch>
        </p:blipFill>
        <p:spPr>
          <a:xfrm>
            <a:off x="6915" y="0"/>
            <a:ext cx="2349499" cy="3009870"/>
          </a:xfrm>
          <a:prstGeom prst="rect">
            <a:avLst/>
          </a:prstGeom>
        </p:spPr>
      </p:pic>
      <p:pic>
        <p:nvPicPr>
          <p:cNvPr id="19" name="bg object 19"/>
          <p:cNvPicPr/>
          <p:nvPr/>
        </p:nvPicPr>
        <p:blipFill>
          <a:blip r:embed="rId9" cstate="print"/>
          <a:stretch>
            <a:fillRect/>
          </a:stretch>
        </p:blipFill>
        <p:spPr>
          <a:xfrm>
            <a:off x="3765" y="0"/>
            <a:ext cx="2298699" cy="3061123"/>
          </a:xfrm>
          <a:prstGeom prst="rect">
            <a:avLst/>
          </a:prstGeom>
        </p:spPr>
      </p:pic>
      <p:pic>
        <p:nvPicPr>
          <p:cNvPr id="20" name="bg object 20"/>
          <p:cNvPicPr/>
          <p:nvPr/>
        </p:nvPicPr>
        <p:blipFill>
          <a:blip r:embed="rId10" cstate="print"/>
          <a:stretch>
            <a:fillRect/>
          </a:stretch>
        </p:blipFill>
        <p:spPr>
          <a:xfrm>
            <a:off x="10720" y="0"/>
            <a:ext cx="2247899" cy="3121204"/>
          </a:xfrm>
          <a:prstGeom prst="rect">
            <a:avLst/>
          </a:prstGeom>
        </p:spPr>
      </p:pic>
      <p:pic>
        <p:nvPicPr>
          <p:cNvPr id="21" name="bg object 21"/>
          <p:cNvPicPr/>
          <p:nvPr/>
        </p:nvPicPr>
        <p:blipFill>
          <a:blip r:embed="rId11" cstate="print"/>
          <a:stretch>
            <a:fillRect/>
          </a:stretch>
        </p:blipFill>
        <p:spPr>
          <a:xfrm>
            <a:off x="8139" y="0"/>
            <a:ext cx="2197099" cy="3173804"/>
          </a:xfrm>
          <a:prstGeom prst="rect">
            <a:avLst/>
          </a:prstGeom>
        </p:spPr>
      </p:pic>
      <p:pic>
        <p:nvPicPr>
          <p:cNvPr id="22" name="bg object 22"/>
          <p:cNvPicPr/>
          <p:nvPr/>
        </p:nvPicPr>
        <p:blipFill>
          <a:blip r:embed="rId12" cstate="print"/>
          <a:stretch>
            <a:fillRect/>
          </a:stretch>
        </p:blipFill>
        <p:spPr>
          <a:xfrm>
            <a:off x="9099" y="0"/>
            <a:ext cx="2146299" cy="3228723"/>
          </a:xfrm>
          <a:prstGeom prst="rect">
            <a:avLst/>
          </a:prstGeom>
        </p:spPr>
      </p:pic>
      <p:pic>
        <p:nvPicPr>
          <p:cNvPr id="23" name="bg object 23"/>
          <p:cNvPicPr/>
          <p:nvPr/>
        </p:nvPicPr>
        <p:blipFill>
          <a:blip r:embed="rId13" cstate="print"/>
          <a:stretch>
            <a:fillRect/>
          </a:stretch>
        </p:blipFill>
        <p:spPr>
          <a:xfrm>
            <a:off x="4543" y="0"/>
            <a:ext cx="2095499" cy="3275841"/>
          </a:xfrm>
          <a:prstGeom prst="rect">
            <a:avLst/>
          </a:prstGeom>
        </p:spPr>
      </p:pic>
      <p:pic>
        <p:nvPicPr>
          <p:cNvPr id="24" name="bg object 24"/>
          <p:cNvPicPr/>
          <p:nvPr/>
        </p:nvPicPr>
        <p:blipFill>
          <a:blip r:embed="rId14" cstate="print"/>
          <a:stretch>
            <a:fillRect/>
          </a:stretch>
        </p:blipFill>
        <p:spPr>
          <a:xfrm>
            <a:off x="0" y="0"/>
            <a:ext cx="2045488" cy="3327672"/>
          </a:xfrm>
          <a:prstGeom prst="rect">
            <a:avLst/>
          </a:prstGeom>
        </p:spPr>
      </p:pic>
      <p:pic>
        <p:nvPicPr>
          <p:cNvPr id="25" name="bg object 25"/>
          <p:cNvPicPr/>
          <p:nvPr/>
        </p:nvPicPr>
        <p:blipFill>
          <a:blip r:embed="rId15" cstate="print"/>
          <a:stretch>
            <a:fillRect/>
          </a:stretch>
        </p:blipFill>
        <p:spPr>
          <a:xfrm>
            <a:off x="8034" y="0"/>
            <a:ext cx="1981199" cy="3376958"/>
          </a:xfrm>
          <a:prstGeom prst="rect">
            <a:avLst/>
          </a:prstGeom>
        </p:spPr>
      </p:pic>
      <p:pic>
        <p:nvPicPr>
          <p:cNvPr id="26" name="bg object 26"/>
          <p:cNvPicPr/>
          <p:nvPr/>
        </p:nvPicPr>
        <p:blipFill>
          <a:blip r:embed="rId16" cstate="print"/>
          <a:stretch>
            <a:fillRect/>
          </a:stretch>
        </p:blipFill>
        <p:spPr>
          <a:xfrm>
            <a:off x="5819" y="0"/>
            <a:ext cx="1930399" cy="3432984"/>
          </a:xfrm>
          <a:prstGeom prst="rect">
            <a:avLst/>
          </a:prstGeom>
        </p:spPr>
      </p:pic>
      <p:pic>
        <p:nvPicPr>
          <p:cNvPr id="27" name="bg object 27"/>
          <p:cNvPicPr/>
          <p:nvPr/>
        </p:nvPicPr>
        <p:blipFill>
          <a:blip r:embed="rId17" cstate="print"/>
          <a:stretch>
            <a:fillRect/>
          </a:stretch>
        </p:blipFill>
        <p:spPr>
          <a:xfrm>
            <a:off x="11593" y="0"/>
            <a:ext cx="1866899" cy="3482927"/>
          </a:xfrm>
          <a:prstGeom prst="rect">
            <a:avLst/>
          </a:prstGeom>
        </p:spPr>
      </p:pic>
      <p:pic>
        <p:nvPicPr>
          <p:cNvPr id="28" name="bg object 28"/>
          <p:cNvPicPr/>
          <p:nvPr/>
        </p:nvPicPr>
        <p:blipFill>
          <a:blip r:embed="rId18" cstate="print"/>
          <a:stretch>
            <a:fillRect/>
          </a:stretch>
        </p:blipFill>
        <p:spPr>
          <a:xfrm>
            <a:off x="3762" y="0"/>
            <a:ext cx="1816099" cy="3533412"/>
          </a:xfrm>
          <a:prstGeom prst="rect">
            <a:avLst/>
          </a:prstGeom>
        </p:spPr>
      </p:pic>
      <p:pic>
        <p:nvPicPr>
          <p:cNvPr id="29" name="bg object 29"/>
          <p:cNvPicPr/>
          <p:nvPr/>
        </p:nvPicPr>
        <p:blipFill>
          <a:blip r:embed="rId19" cstate="print"/>
          <a:stretch>
            <a:fillRect/>
          </a:stretch>
        </p:blipFill>
        <p:spPr>
          <a:xfrm>
            <a:off x="12036" y="0"/>
            <a:ext cx="2044699" cy="3256683"/>
          </a:xfrm>
          <a:prstGeom prst="rect">
            <a:avLst/>
          </a:prstGeom>
        </p:spPr>
      </p:pic>
      <p:pic>
        <p:nvPicPr>
          <p:cNvPr id="30" name="bg object 30"/>
          <p:cNvPicPr/>
          <p:nvPr/>
        </p:nvPicPr>
        <p:blipFill>
          <a:blip r:embed="rId20" cstate="print"/>
          <a:stretch>
            <a:fillRect/>
          </a:stretch>
        </p:blipFill>
        <p:spPr>
          <a:xfrm>
            <a:off x="11864" y="0"/>
            <a:ext cx="2273299" cy="2984751"/>
          </a:xfrm>
          <a:prstGeom prst="rect">
            <a:avLst/>
          </a:prstGeom>
        </p:spPr>
      </p:pic>
      <p:pic>
        <p:nvPicPr>
          <p:cNvPr id="31" name="bg object 31"/>
          <p:cNvPicPr/>
          <p:nvPr/>
        </p:nvPicPr>
        <p:blipFill>
          <a:blip r:embed="rId21" cstate="print"/>
          <a:stretch>
            <a:fillRect/>
          </a:stretch>
        </p:blipFill>
        <p:spPr>
          <a:xfrm>
            <a:off x="9178" y="0"/>
            <a:ext cx="2527299" cy="2732825"/>
          </a:xfrm>
          <a:prstGeom prst="rect">
            <a:avLst/>
          </a:prstGeom>
        </p:spPr>
      </p:pic>
      <p:pic>
        <p:nvPicPr>
          <p:cNvPr id="32" name="bg object 32"/>
          <p:cNvPicPr/>
          <p:nvPr/>
        </p:nvPicPr>
        <p:blipFill>
          <a:blip r:embed="rId22" cstate="print"/>
          <a:stretch>
            <a:fillRect/>
          </a:stretch>
        </p:blipFill>
        <p:spPr>
          <a:xfrm>
            <a:off x="9554" y="0"/>
            <a:ext cx="2768599" cy="2466557"/>
          </a:xfrm>
          <a:prstGeom prst="rect">
            <a:avLst/>
          </a:prstGeom>
        </p:spPr>
      </p:pic>
      <p:pic>
        <p:nvPicPr>
          <p:cNvPr id="33" name="bg object 33"/>
          <p:cNvPicPr/>
          <p:nvPr/>
        </p:nvPicPr>
        <p:blipFill>
          <a:blip r:embed="rId23" cstate="print"/>
          <a:stretch>
            <a:fillRect/>
          </a:stretch>
        </p:blipFill>
        <p:spPr>
          <a:xfrm>
            <a:off x="10309" y="0"/>
            <a:ext cx="3022599" cy="2207224"/>
          </a:xfrm>
          <a:prstGeom prst="rect">
            <a:avLst/>
          </a:prstGeom>
        </p:spPr>
      </p:pic>
      <p:pic>
        <p:nvPicPr>
          <p:cNvPr id="34" name="bg object 34"/>
          <p:cNvPicPr/>
          <p:nvPr/>
        </p:nvPicPr>
        <p:blipFill>
          <a:blip r:embed="rId24" cstate="print"/>
          <a:stretch>
            <a:fillRect/>
          </a:stretch>
        </p:blipFill>
        <p:spPr>
          <a:xfrm>
            <a:off x="9953" y="0"/>
            <a:ext cx="3289299" cy="1955456"/>
          </a:xfrm>
          <a:prstGeom prst="rect">
            <a:avLst/>
          </a:prstGeom>
        </p:spPr>
      </p:pic>
      <p:pic>
        <p:nvPicPr>
          <p:cNvPr id="35" name="bg object 35"/>
          <p:cNvPicPr/>
          <p:nvPr/>
        </p:nvPicPr>
        <p:blipFill>
          <a:blip r:embed="rId25" cstate="print"/>
          <a:stretch>
            <a:fillRect/>
          </a:stretch>
        </p:blipFill>
        <p:spPr>
          <a:xfrm>
            <a:off x="3609" y="0"/>
            <a:ext cx="3555999" cy="1700477"/>
          </a:xfrm>
          <a:prstGeom prst="rect">
            <a:avLst/>
          </a:prstGeom>
        </p:spPr>
      </p:pic>
      <p:pic>
        <p:nvPicPr>
          <p:cNvPr id="36" name="bg object 36"/>
          <p:cNvPicPr/>
          <p:nvPr/>
        </p:nvPicPr>
        <p:blipFill>
          <a:blip r:embed="rId26" cstate="print"/>
          <a:stretch>
            <a:fillRect/>
          </a:stretch>
        </p:blipFill>
        <p:spPr>
          <a:xfrm>
            <a:off x="8394" y="0"/>
            <a:ext cx="3822699" cy="1447295"/>
          </a:xfrm>
          <a:prstGeom prst="rect">
            <a:avLst/>
          </a:prstGeom>
        </p:spPr>
      </p:pic>
      <p:pic>
        <p:nvPicPr>
          <p:cNvPr id="37" name="bg object 37"/>
          <p:cNvPicPr/>
          <p:nvPr/>
        </p:nvPicPr>
        <p:blipFill>
          <a:blip r:embed="rId27" cstate="print"/>
          <a:stretch>
            <a:fillRect/>
          </a:stretch>
        </p:blipFill>
        <p:spPr>
          <a:xfrm>
            <a:off x="5166" y="0"/>
            <a:ext cx="4102099" cy="1195252"/>
          </a:xfrm>
          <a:prstGeom prst="rect">
            <a:avLst/>
          </a:prstGeom>
        </p:spPr>
      </p:pic>
      <p:pic>
        <p:nvPicPr>
          <p:cNvPr id="38" name="bg object 38"/>
          <p:cNvPicPr/>
          <p:nvPr/>
        </p:nvPicPr>
        <p:blipFill>
          <a:blip r:embed="rId28" cstate="print"/>
          <a:stretch>
            <a:fillRect/>
          </a:stretch>
        </p:blipFill>
        <p:spPr>
          <a:xfrm>
            <a:off x="2939" y="0"/>
            <a:ext cx="4381499" cy="993088"/>
          </a:xfrm>
          <a:prstGeom prst="rect">
            <a:avLst/>
          </a:prstGeom>
        </p:spPr>
      </p:pic>
      <p:pic>
        <p:nvPicPr>
          <p:cNvPr id="39" name="bg object 39"/>
          <p:cNvPicPr/>
          <p:nvPr/>
        </p:nvPicPr>
        <p:blipFill>
          <a:blip r:embed="rId29" cstate="print"/>
          <a:stretch>
            <a:fillRect/>
          </a:stretch>
        </p:blipFill>
        <p:spPr>
          <a:xfrm>
            <a:off x="0" y="0"/>
            <a:ext cx="4661539" cy="892269"/>
          </a:xfrm>
          <a:prstGeom prst="rect">
            <a:avLst/>
          </a:prstGeom>
        </p:spPr>
      </p:pic>
      <p:sp>
        <p:nvSpPr>
          <p:cNvPr id="2" name="Holder 2"/>
          <p:cNvSpPr>
            <a:spLocks noGrp="1"/>
          </p:cNvSpPr>
          <p:nvPr>
            <p:ph type="title"/>
          </p:nvPr>
        </p:nvSpPr>
        <p:spPr>
          <a:xfrm>
            <a:off x="2140554" y="1147990"/>
            <a:ext cx="14785975" cy="1202055"/>
          </a:xfrm>
          <a:prstGeom prst="rect">
            <a:avLst/>
          </a:prstGeom>
        </p:spPr>
        <p:txBody>
          <a:bodyPr wrap="square" lIns="0" tIns="0" rIns="0" bIns="0">
            <a:spAutoFit/>
          </a:bodyPr>
          <a:lstStyle>
            <a:lvl1pPr>
              <a:defRPr sz="3750" b="1" i="0">
                <a:solidFill>
                  <a:srgbClr val="3F3C3D"/>
                </a:solidFill>
                <a:latin typeface="Arial"/>
                <a:cs typeface="Arial"/>
              </a:defRPr>
            </a:lvl1pPr>
          </a:lstStyle>
          <a:p>
            <a:endParaRPr/>
          </a:p>
        </p:txBody>
      </p:sp>
      <p:sp>
        <p:nvSpPr>
          <p:cNvPr id="3" name="Holder 3"/>
          <p:cNvSpPr>
            <a:spLocks noGrp="1"/>
          </p:cNvSpPr>
          <p:nvPr>
            <p:ph type="body" idx="1"/>
          </p:nvPr>
        </p:nvSpPr>
        <p:spPr>
          <a:xfrm>
            <a:off x="3743541" y="2659570"/>
            <a:ext cx="13637894" cy="6432550"/>
          </a:xfrm>
          <a:prstGeom prst="rect">
            <a:avLst/>
          </a:prstGeom>
        </p:spPr>
        <p:txBody>
          <a:bodyPr wrap="square" lIns="0" tIns="0" rIns="0" bIns="0">
            <a:spAutoFit/>
          </a:bodyPr>
          <a:lstStyle>
            <a:lvl1pPr>
              <a:defRPr sz="4250" b="0" i="0">
                <a:solidFill>
                  <a:srgbClr val="535353"/>
                </a:solidFill>
                <a:latin typeface="Arial"/>
                <a:cs typeface="Aria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6" name="Holder 6"/>
          <p:cNvSpPr>
            <a:spLocks noGrp="1"/>
          </p:cNvSpPr>
          <p:nvPr>
            <p:ph type="sldNum" sz="quarter" idx="7"/>
          </p:nvPr>
        </p:nvSpPr>
        <p:spPr>
          <a:xfrm>
            <a:off x="16456201" y="9006877"/>
            <a:ext cx="788034" cy="899159"/>
          </a:xfrm>
          <a:prstGeom prst="rect">
            <a:avLst/>
          </a:prstGeom>
        </p:spPr>
        <p:txBody>
          <a:bodyPr wrap="square" lIns="0" tIns="0" rIns="0" bIns="0">
            <a:spAutoFit/>
          </a:bodyPr>
          <a:lstStyle>
            <a:lvl1pPr>
              <a:defRPr sz="4750" b="1" i="0">
                <a:solidFill>
                  <a:srgbClr val="535353"/>
                </a:solidFill>
                <a:latin typeface="Arial"/>
                <a:cs typeface="Arial"/>
              </a:defRPr>
            </a:lvl1pPr>
          </a:lstStyle>
          <a:p>
            <a:pPr marL="78740">
              <a:lnSpc>
                <a:spcPct val="100000"/>
              </a:lnSpc>
              <a:spcBef>
                <a:spcPts val="425"/>
              </a:spcBef>
            </a:pPr>
            <a:r>
              <a:rPr spc="-25" dirty="0"/>
              <a:t>1</a:t>
            </a: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702312" y="6910278"/>
            <a:ext cx="4585687" cy="3404016"/>
          </a:xfrm>
          <a:prstGeom prst="rect">
            <a:avLst/>
          </a:prstGeom>
        </p:spPr>
      </p:pic>
      <p:grpSp>
        <p:nvGrpSpPr>
          <p:cNvPr id="3" name="object 3"/>
          <p:cNvGrpSpPr/>
          <p:nvPr/>
        </p:nvGrpSpPr>
        <p:grpSpPr>
          <a:xfrm>
            <a:off x="0" y="6597918"/>
            <a:ext cx="4175760" cy="3689350"/>
            <a:chOff x="0" y="6597918"/>
            <a:chExt cx="4175760" cy="3689350"/>
          </a:xfrm>
        </p:grpSpPr>
        <p:sp>
          <p:nvSpPr>
            <p:cNvPr id="4" name="object 4"/>
            <p:cNvSpPr/>
            <p:nvPr/>
          </p:nvSpPr>
          <p:spPr>
            <a:xfrm>
              <a:off x="0" y="6597918"/>
              <a:ext cx="4175760" cy="3689350"/>
            </a:xfrm>
            <a:custGeom>
              <a:avLst/>
              <a:gdLst/>
              <a:ahLst/>
              <a:cxnLst/>
              <a:rect l="l" t="t" r="r" b="b"/>
              <a:pathLst>
                <a:path w="4175760" h="3689350">
                  <a:moveTo>
                    <a:pt x="4175440" y="3689081"/>
                  </a:moveTo>
                  <a:lnTo>
                    <a:pt x="0" y="0"/>
                  </a:lnTo>
                  <a:lnTo>
                    <a:pt x="0" y="3689081"/>
                  </a:lnTo>
                  <a:lnTo>
                    <a:pt x="4175440" y="3689081"/>
                  </a:lnTo>
                  <a:close/>
                </a:path>
              </a:pathLst>
            </a:custGeom>
            <a:solidFill>
              <a:srgbClr val="A6A6A6"/>
            </a:solidFill>
          </p:spPr>
          <p:txBody>
            <a:bodyPr wrap="square" lIns="0" tIns="0" rIns="0" bIns="0" rtlCol="0"/>
            <a:lstStyle/>
            <a:p>
              <a:endParaRPr/>
            </a:p>
          </p:txBody>
        </p:sp>
        <p:sp>
          <p:nvSpPr>
            <p:cNvPr id="5" name="object 5"/>
            <p:cNvSpPr/>
            <p:nvPr/>
          </p:nvSpPr>
          <p:spPr>
            <a:xfrm>
              <a:off x="0" y="6727806"/>
              <a:ext cx="3559810" cy="3559810"/>
            </a:xfrm>
            <a:custGeom>
              <a:avLst/>
              <a:gdLst/>
              <a:ahLst/>
              <a:cxnLst/>
              <a:rect l="l" t="t" r="r" b="b"/>
              <a:pathLst>
                <a:path w="3559810" h="3559809">
                  <a:moveTo>
                    <a:pt x="0" y="3559193"/>
                  </a:moveTo>
                  <a:lnTo>
                    <a:pt x="3559193" y="3559193"/>
                  </a:lnTo>
                  <a:lnTo>
                    <a:pt x="0" y="0"/>
                  </a:lnTo>
                  <a:lnTo>
                    <a:pt x="0" y="3559193"/>
                  </a:lnTo>
                  <a:close/>
                </a:path>
              </a:pathLst>
            </a:custGeom>
            <a:solidFill>
              <a:srgbClr val="D9D9D9"/>
            </a:solidFill>
          </p:spPr>
          <p:txBody>
            <a:bodyPr wrap="square" lIns="0" tIns="0" rIns="0" bIns="0" rtlCol="0"/>
            <a:lstStyle/>
            <a:p>
              <a:endParaRPr/>
            </a:p>
          </p:txBody>
        </p:sp>
      </p:grpSp>
      <p:grpSp>
        <p:nvGrpSpPr>
          <p:cNvPr id="6" name="object 6"/>
          <p:cNvGrpSpPr/>
          <p:nvPr/>
        </p:nvGrpSpPr>
        <p:grpSpPr>
          <a:xfrm>
            <a:off x="15488054" y="0"/>
            <a:ext cx="2800350" cy="2526030"/>
            <a:chOff x="15488054" y="0"/>
            <a:chExt cx="2800350" cy="2526030"/>
          </a:xfrm>
        </p:grpSpPr>
        <p:sp>
          <p:nvSpPr>
            <p:cNvPr id="7" name="object 7"/>
            <p:cNvSpPr/>
            <p:nvPr/>
          </p:nvSpPr>
          <p:spPr>
            <a:xfrm>
              <a:off x="15488054" y="0"/>
              <a:ext cx="2800350" cy="2526030"/>
            </a:xfrm>
            <a:custGeom>
              <a:avLst/>
              <a:gdLst/>
              <a:ahLst/>
              <a:cxnLst/>
              <a:rect l="l" t="t" r="r" b="b"/>
              <a:pathLst>
                <a:path w="2800350" h="2526030">
                  <a:moveTo>
                    <a:pt x="0" y="0"/>
                  </a:moveTo>
                  <a:lnTo>
                    <a:pt x="2799944" y="2525886"/>
                  </a:lnTo>
                  <a:lnTo>
                    <a:pt x="2799944" y="0"/>
                  </a:lnTo>
                  <a:lnTo>
                    <a:pt x="0" y="0"/>
                  </a:lnTo>
                  <a:close/>
                </a:path>
              </a:pathLst>
            </a:custGeom>
            <a:solidFill>
              <a:srgbClr val="A6A6A6"/>
            </a:solidFill>
          </p:spPr>
          <p:txBody>
            <a:bodyPr wrap="square" lIns="0" tIns="0" rIns="0" bIns="0" rtlCol="0"/>
            <a:lstStyle/>
            <a:p>
              <a:endParaRPr/>
            </a:p>
          </p:txBody>
        </p:sp>
        <p:sp>
          <p:nvSpPr>
            <p:cNvPr id="8" name="object 8"/>
            <p:cNvSpPr/>
            <p:nvPr/>
          </p:nvSpPr>
          <p:spPr>
            <a:xfrm>
              <a:off x="15844815" y="0"/>
              <a:ext cx="2443480" cy="2443480"/>
            </a:xfrm>
            <a:custGeom>
              <a:avLst/>
              <a:gdLst/>
              <a:ahLst/>
              <a:cxnLst/>
              <a:rect l="l" t="t" r="r" b="b"/>
              <a:pathLst>
                <a:path w="2443480" h="2443480">
                  <a:moveTo>
                    <a:pt x="2443184" y="0"/>
                  </a:moveTo>
                  <a:lnTo>
                    <a:pt x="0" y="0"/>
                  </a:lnTo>
                  <a:lnTo>
                    <a:pt x="2443184" y="2443184"/>
                  </a:lnTo>
                  <a:lnTo>
                    <a:pt x="2443184" y="0"/>
                  </a:lnTo>
                  <a:close/>
                </a:path>
              </a:pathLst>
            </a:custGeom>
            <a:solidFill>
              <a:srgbClr val="D9D9D9"/>
            </a:solidFill>
          </p:spPr>
          <p:txBody>
            <a:bodyPr wrap="square" lIns="0" tIns="0" rIns="0" bIns="0" rtlCol="0"/>
            <a:lstStyle/>
            <a:p>
              <a:endParaRPr/>
            </a:p>
          </p:txBody>
        </p:sp>
      </p:grpSp>
      <p:pic>
        <p:nvPicPr>
          <p:cNvPr id="9" name="object 9"/>
          <p:cNvPicPr/>
          <p:nvPr/>
        </p:nvPicPr>
        <p:blipFill>
          <a:blip r:embed="rId3" cstate="print"/>
          <a:stretch>
            <a:fillRect/>
          </a:stretch>
        </p:blipFill>
        <p:spPr>
          <a:xfrm>
            <a:off x="6114471" y="526591"/>
            <a:ext cx="6057899" cy="3409949"/>
          </a:xfrm>
          <a:prstGeom prst="rect">
            <a:avLst/>
          </a:prstGeom>
        </p:spPr>
      </p:pic>
      <p:sp>
        <p:nvSpPr>
          <p:cNvPr id="11" name="object 11" descr="$PPTXTitle"/>
          <p:cNvSpPr txBox="1">
            <a:spLocks noGrp="1"/>
          </p:cNvSpPr>
          <p:nvPr>
            <p:ph type="ctrTitle"/>
          </p:nvPr>
        </p:nvSpPr>
        <p:spPr>
          <a:xfrm>
            <a:off x="3542014" y="3952269"/>
            <a:ext cx="11203970" cy="1552348"/>
          </a:xfrm>
          <a:prstGeom prst="rect">
            <a:avLst/>
          </a:prstGeom>
        </p:spPr>
        <p:txBody>
          <a:bodyPr vert="horz" wrap="square" lIns="0" tIns="13335" rIns="0" bIns="0" rtlCol="0">
            <a:spAutoFit/>
          </a:bodyPr>
          <a:lstStyle/>
          <a:p>
            <a:pPr marL="12700" algn="ctr">
              <a:lnSpc>
                <a:spcPct val="100000"/>
              </a:lnSpc>
              <a:spcBef>
                <a:spcPts val="105"/>
              </a:spcBef>
            </a:pPr>
            <a:r>
              <a:rPr sz="10000" spc="295" dirty="0">
                <a:solidFill>
                  <a:srgbClr val="009100"/>
                </a:solidFill>
                <a:latin typeface="Footlight MT Light" panose="0204060206030A020304" pitchFamily="18" charset="77"/>
              </a:rPr>
              <a:t>TAHRIK-</a:t>
            </a:r>
            <a:r>
              <a:rPr sz="10000" spc="225" dirty="0">
                <a:solidFill>
                  <a:srgbClr val="009100"/>
                </a:solidFill>
                <a:latin typeface="Footlight MT Light" panose="0204060206030A020304" pitchFamily="18" charset="77"/>
              </a:rPr>
              <a:t>E-</a:t>
            </a:r>
            <a:r>
              <a:rPr sz="10000" spc="95" dirty="0">
                <a:solidFill>
                  <a:srgbClr val="009100"/>
                </a:solidFill>
                <a:latin typeface="Footlight MT Light" panose="0204060206030A020304" pitchFamily="18" charset="77"/>
              </a:rPr>
              <a:t>JADID</a:t>
            </a:r>
            <a:endParaRPr sz="10000" dirty="0">
              <a:solidFill>
                <a:schemeClr val="accent3">
                  <a:lumMod val="75000"/>
                </a:schemeClr>
              </a:solidFill>
              <a:latin typeface="Footlight MT Light" panose="0204060206030A020304" pitchFamily="18" charset="77"/>
            </a:endParaRPr>
          </a:p>
        </p:txBody>
      </p:sp>
      <p:sp>
        <p:nvSpPr>
          <p:cNvPr id="12" name="object 12"/>
          <p:cNvSpPr txBox="1">
            <a:spLocks noGrp="1"/>
          </p:cNvSpPr>
          <p:nvPr>
            <p:ph type="subTitle" idx="4"/>
          </p:nvPr>
        </p:nvSpPr>
        <p:spPr>
          <a:xfrm>
            <a:off x="2856920" y="5497176"/>
            <a:ext cx="12573000" cy="1126206"/>
          </a:xfrm>
          <a:prstGeom prst="rect">
            <a:avLst/>
          </a:prstGeom>
        </p:spPr>
        <p:txBody>
          <a:bodyPr vert="horz" wrap="square" lIns="0" tIns="358140" rIns="0" bIns="0" rtlCol="0">
            <a:spAutoFit/>
          </a:bodyPr>
          <a:lstStyle/>
          <a:p>
            <a:pPr marL="323215" marR="5080" indent="-311150" algn="ctr">
              <a:lnSpc>
                <a:spcPct val="72400"/>
              </a:lnSpc>
              <a:spcBef>
                <a:spcPts val="2820"/>
              </a:spcBef>
            </a:pPr>
            <a:r>
              <a:rPr sz="6600" spc="545" dirty="0">
                <a:solidFill>
                  <a:srgbClr val="3F3C3D"/>
                </a:solidFill>
                <a:latin typeface="Footlight MT Light" panose="0204060206030A020304" pitchFamily="18" charset="77"/>
              </a:rPr>
              <a:t>A</a:t>
            </a:r>
            <a:r>
              <a:rPr sz="6600" spc="-55" dirty="0">
                <a:solidFill>
                  <a:srgbClr val="3F3C3D"/>
                </a:solidFill>
                <a:latin typeface="Footlight MT Light" panose="0204060206030A020304" pitchFamily="18" charset="77"/>
              </a:rPr>
              <a:t> </a:t>
            </a:r>
            <a:r>
              <a:rPr sz="6600" spc="220" dirty="0">
                <a:solidFill>
                  <a:srgbClr val="3F3C3D"/>
                </a:solidFill>
                <a:latin typeface="Footlight MT Light" panose="0204060206030A020304" pitchFamily="18" charset="77"/>
              </a:rPr>
              <a:t>DIVINE</a:t>
            </a:r>
            <a:r>
              <a:rPr sz="6600" spc="-55" dirty="0">
                <a:solidFill>
                  <a:srgbClr val="3F3C3D"/>
                </a:solidFill>
                <a:latin typeface="Footlight MT Light" panose="0204060206030A020304" pitchFamily="18" charset="77"/>
              </a:rPr>
              <a:t> </a:t>
            </a:r>
            <a:r>
              <a:rPr sz="6600" spc="-20" dirty="0">
                <a:solidFill>
                  <a:srgbClr val="3F3C3D"/>
                </a:solidFill>
                <a:latin typeface="Footlight MT Light" panose="0204060206030A020304" pitchFamily="18" charset="77"/>
              </a:rPr>
              <a:t>CALL </a:t>
            </a:r>
            <a:r>
              <a:rPr sz="6600" dirty="0">
                <a:solidFill>
                  <a:srgbClr val="3F3C3D"/>
                </a:solidFill>
                <a:latin typeface="Footlight MT Light" panose="0204060206030A020304" pitchFamily="18" charset="77"/>
              </a:rPr>
              <a:t>TO</a:t>
            </a:r>
            <a:r>
              <a:rPr sz="6600" spc="-120" dirty="0">
                <a:solidFill>
                  <a:srgbClr val="3F3C3D"/>
                </a:solidFill>
                <a:latin typeface="Footlight MT Light" panose="0204060206030A020304" pitchFamily="18" charset="77"/>
              </a:rPr>
              <a:t> </a:t>
            </a:r>
            <a:r>
              <a:rPr sz="6600" spc="-10" dirty="0">
                <a:solidFill>
                  <a:srgbClr val="3F3C3D"/>
                </a:solidFill>
                <a:latin typeface="Footlight MT Light" panose="0204060206030A020304" pitchFamily="18" charset="77"/>
              </a:rPr>
              <a:t>SACRIFICE</a:t>
            </a:r>
            <a:endParaRPr sz="6600" dirty="0">
              <a:latin typeface="Footlight MT Light" panose="0204060206030A020304" pitchFamily="18" charset="77"/>
            </a:endParaRPr>
          </a:p>
        </p:txBody>
      </p:sp>
      <p:sp>
        <p:nvSpPr>
          <p:cNvPr id="14" name="Content Placeholder 2">
            <a:extLst>
              <a:ext uri="{FF2B5EF4-FFF2-40B4-BE49-F238E27FC236}">
                <a16:creationId xmlns:a16="http://schemas.microsoft.com/office/drawing/2014/main" id="{681CFCCA-C547-145A-3A9D-D6C8150FF523}"/>
              </a:ext>
            </a:extLst>
          </p:cNvPr>
          <p:cNvSpPr txBox="1">
            <a:spLocks/>
          </p:cNvSpPr>
          <p:nvPr/>
        </p:nvSpPr>
        <p:spPr>
          <a:xfrm>
            <a:off x="0" y="6328658"/>
            <a:ext cx="18444445" cy="255454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en-US" dirty="0"/>
          </a:p>
          <a:p>
            <a:pPr algn="ctr"/>
            <a:endParaRPr lang="en-US" dirty="0"/>
          </a:p>
          <a:p>
            <a:pPr algn="ctr"/>
            <a:r>
              <a:rPr lang="en-US" sz="8100" dirty="0">
                <a:latin typeface="Footlight MT Light" panose="0204060206030A020304" pitchFamily="18" charset="0"/>
              </a:rPr>
              <a:t>BACKGROUND</a:t>
            </a:r>
          </a:p>
        </p:txBody>
      </p:sp>
      <p:pic>
        <p:nvPicPr>
          <p:cNvPr id="15" name="object 31">
            <a:extLst>
              <a:ext uri="{FF2B5EF4-FFF2-40B4-BE49-F238E27FC236}">
                <a16:creationId xmlns:a16="http://schemas.microsoft.com/office/drawing/2014/main" id="{85775670-68C3-0EF0-93AF-5A40352662D2}"/>
              </a:ext>
            </a:extLst>
          </p:cNvPr>
          <p:cNvPicPr>
            <a:picLocks noChangeAspect="1"/>
          </p:cNvPicPr>
          <p:nvPr/>
        </p:nvPicPr>
        <p:blipFill>
          <a:blip r:embed="rId4" cstate="print"/>
          <a:srcRect r="45810"/>
          <a:stretch>
            <a:fillRect/>
          </a:stretch>
        </p:blipFill>
        <p:spPr>
          <a:xfrm>
            <a:off x="-255658" y="4335779"/>
            <a:ext cx="2403242" cy="5913120"/>
          </a:xfrm>
          <a:prstGeom prst="rect">
            <a:avLst/>
          </a:prstGeom>
          <a:noFill/>
        </p:spPr>
      </p:pic>
      <p:pic>
        <p:nvPicPr>
          <p:cNvPr id="1026" name="Picture 2" descr="Ahmadiyya Muslim Community U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2715" y="8374541"/>
            <a:ext cx="3212642" cy="9327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3497580"/>
            <a:ext cx="18440400" cy="2215991"/>
          </a:xfrm>
          <a:prstGeom prst="rect">
            <a:avLst/>
          </a:prstGeom>
          <a:noFill/>
        </p:spPr>
        <p:txBody>
          <a:bodyPr wrap="square" rtlCol="0">
            <a:spAutoFit/>
          </a:bodyPr>
          <a:lstStyle/>
          <a:p>
            <a:pPr algn="ctr"/>
            <a:r>
              <a:rPr lang="en-US" sz="13800" dirty="0">
                <a:solidFill>
                  <a:srgbClr val="008950"/>
                </a:solidFill>
                <a:latin typeface="Footlight MT Light" panose="0204060206030A020304" pitchFamily="18" charset="0"/>
                <a:cs typeface="Segoe UI" panose="020B0502040204020203" pitchFamily="34" charset="0"/>
              </a:rPr>
              <a:t>Response </a:t>
            </a:r>
          </a:p>
        </p:txBody>
      </p:sp>
      <p:pic>
        <p:nvPicPr>
          <p:cNvPr id="5" name="object 29">
            <a:extLst>
              <a:ext uri="{FF2B5EF4-FFF2-40B4-BE49-F238E27FC236}">
                <a16:creationId xmlns:a16="http://schemas.microsoft.com/office/drawing/2014/main" id="{5047300B-E90E-D538-2D9E-55ED5B0258AD}"/>
              </a:ext>
            </a:extLst>
          </p:cNvPr>
          <p:cNvPicPr/>
          <p:nvPr/>
        </p:nvPicPr>
        <p:blipFill>
          <a:blip r:embed="rId2" cstate="print"/>
          <a:stretch>
            <a:fillRect/>
          </a:stretch>
        </p:blipFill>
        <p:spPr>
          <a:xfrm>
            <a:off x="-2042" y="6526098"/>
            <a:ext cx="3910147" cy="3760901"/>
          </a:xfrm>
          <a:prstGeom prst="rect">
            <a:avLst/>
          </a:prstGeom>
        </p:spPr>
      </p:pic>
      <p:pic>
        <p:nvPicPr>
          <p:cNvPr id="7" name="object 31">
            <a:extLst>
              <a:ext uri="{FF2B5EF4-FFF2-40B4-BE49-F238E27FC236}">
                <a16:creationId xmlns:a16="http://schemas.microsoft.com/office/drawing/2014/main" id="{8FC35EEF-896B-4A40-2A53-61C554E199B8}"/>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2344039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29">
            <a:extLst>
              <a:ext uri="{FF2B5EF4-FFF2-40B4-BE49-F238E27FC236}">
                <a16:creationId xmlns:a16="http://schemas.microsoft.com/office/drawing/2014/main" id="{0F1E346E-092A-A681-7C6E-4D524FD3C78D}"/>
              </a:ext>
            </a:extLst>
          </p:cNvPr>
          <p:cNvPicPr/>
          <p:nvPr/>
        </p:nvPicPr>
        <p:blipFill>
          <a:blip r:embed="rId2" cstate="print"/>
          <a:stretch>
            <a:fillRect/>
          </a:stretch>
        </p:blipFill>
        <p:spPr>
          <a:xfrm>
            <a:off x="-2042" y="6526098"/>
            <a:ext cx="3910147" cy="3760901"/>
          </a:xfrm>
          <a:prstGeom prst="rect">
            <a:avLst/>
          </a:prstGeom>
        </p:spPr>
      </p:pic>
      <p:sp>
        <p:nvSpPr>
          <p:cNvPr id="2" name="Rectangle 1"/>
          <p:cNvSpPr/>
          <p:nvPr/>
        </p:nvSpPr>
        <p:spPr>
          <a:xfrm>
            <a:off x="2286000" y="3026873"/>
            <a:ext cx="14173200" cy="4404475"/>
          </a:xfrm>
          <a:prstGeom prst="rect">
            <a:avLst/>
          </a:prstGeom>
        </p:spPr>
        <p:txBody>
          <a:bodyPr wrap="square">
            <a:spAutoFit/>
          </a:bodyPr>
          <a:lstStyle/>
          <a:p>
            <a:pPr>
              <a:lnSpc>
                <a:spcPct val="150000"/>
              </a:lnSpc>
            </a:pPr>
            <a:r>
              <a:rPr lang="en-US" sz="4800" dirty="0">
                <a:solidFill>
                  <a:schemeClr val="tx1"/>
                </a:solidFill>
                <a:latin typeface="Footlight MT Light" panose="0204060206030A020304" pitchFamily="18" charset="0"/>
                <a:cs typeface="Segoe UI" panose="020B0502040204020203" pitchFamily="34" charset="0"/>
              </a:rPr>
              <a:t>But what </a:t>
            </a:r>
            <a:r>
              <a:rPr lang="en-US" sz="4800" dirty="0" err="1">
                <a:solidFill>
                  <a:schemeClr val="tx1"/>
                </a:solidFill>
                <a:latin typeface="Footlight MT Light" panose="0204060206030A020304" pitchFamily="18" charset="0"/>
                <a:cs typeface="Segoe UI" panose="020B0502040204020203" pitchFamily="34" charset="0"/>
              </a:rPr>
              <a:t>Hazrat</a:t>
            </a:r>
            <a:r>
              <a:rPr lang="en-US" sz="4800" dirty="0">
                <a:solidFill>
                  <a:schemeClr val="tx1"/>
                </a:solidFill>
                <a:latin typeface="Footlight MT Light" panose="0204060206030A020304" pitchFamily="18" charset="0"/>
                <a:cs typeface="Segoe UI" panose="020B0502040204020203" pitchFamily="34" charset="0"/>
              </a:rPr>
              <a:t> </a:t>
            </a:r>
            <a:r>
              <a:rPr lang="en-US" sz="4800" dirty="0" err="1">
                <a:solidFill>
                  <a:schemeClr val="tx1"/>
                </a:solidFill>
                <a:latin typeface="Footlight MT Light" panose="0204060206030A020304" pitchFamily="18" charset="0"/>
                <a:cs typeface="Segoe UI" panose="020B0502040204020203" pitchFamily="34" charset="0"/>
              </a:rPr>
              <a:t>Khalifatul</a:t>
            </a:r>
            <a:r>
              <a:rPr lang="en-US" sz="4800" dirty="0">
                <a:solidFill>
                  <a:schemeClr val="tx1"/>
                </a:solidFill>
                <a:latin typeface="Footlight MT Light" panose="0204060206030A020304" pitchFamily="18" charset="0"/>
                <a:cs typeface="Segoe UI" panose="020B0502040204020203" pitchFamily="34" charset="0"/>
              </a:rPr>
              <a:t> </a:t>
            </a:r>
            <a:r>
              <a:rPr lang="en-US" sz="4800" dirty="0" err="1">
                <a:solidFill>
                  <a:schemeClr val="tx1"/>
                </a:solidFill>
                <a:latin typeface="Footlight MT Light" panose="0204060206030A020304" pitchFamily="18" charset="0"/>
                <a:cs typeface="Segoe UI" panose="020B0502040204020203" pitchFamily="34" charset="0"/>
              </a:rPr>
              <a:t>Masih</a:t>
            </a:r>
            <a:r>
              <a:rPr lang="en-US" sz="4800" dirty="0">
                <a:solidFill>
                  <a:schemeClr val="tx1"/>
                </a:solidFill>
                <a:latin typeface="Footlight MT Light" panose="0204060206030A020304" pitchFamily="18" charset="0"/>
                <a:cs typeface="Segoe UI" panose="020B0502040204020203" pitchFamily="34" charset="0"/>
              </a:rPr>
              <a:t> </a:t>
            </a:r>
            <a:r>
              <a:rPr lang="en-US" sz="4800" dirty="0" err="1">
                <a:solidFill>
                  <a:schemeClr val="tx1"/>
                </a:solidFill>
                <a:latin typeface="Footlight MT Light" panose="0204060206030A020304" pitchFamily="18" charset="0"/>
                <a:cs typeface="Segoe UI" panose="020B0502040204020203" pitchFamily="34" charset="0"/>
              </a:rPr>
              <a:t>II</a:t>
            </a:r>
            <a:r>
              <a:rPr lang="en-US" sz="4800" baseline="30000" dirty="0" err="1">
                <a:solidFill>
                  <a:schemeClr val="tx1"/>
                </a:solidFill>
                <a:latin typeface="Footlight MT Light" panose="0204060206030A020304" pitchFamily="18" charset="0"/>
                <a:cs typeface="Segoe UI" panose="020B0502040204020203" pitchFamily="34" charset="0"/>
              </a:rPr>
              <a:t>ra</a:t>
            </a:r>
            <a:r>
              <a:rPr lang="en-US" sz="4800" dirty="0">
                <a:solidFill>
                  <a:schemeClr val="tx1"/>
                </a:solidFill>
                <a:latin typeface="Footlight MT Light" panose="0204060206030A020304" pitchFamily="18" charset="0"/>
                <a:cs typeface="Segoe UI" panose="020B0502040204020203" pitchFamily="34" charset="0"/>
              </a:rPr>
              <a:t> presented was a more of a scheme than a direct, reactionary approach. Inspired by Divine decree, Hazrat </a:t>
            </a:r>
            <a:r>
              <a:rPr lang="en-US" sz="4800" dirty="0" err="1">
                <a:solidFill>
                  <a:schemeClr val="tx1"/>
                </a:solidFill>
                <a:latin typeface="Footlight MT Light" panose="0204060206030A020304" pitchFamily="18" charset="0"/>
                <a:cs typeface="Segoe UI" panose="020B0502040204020203" pitchFamily="34" charset="0"/>
              </a:rPr>
              <a:t>Khalifatul</a:t>
            </a:r>
            <a:r>
              <a:rPr lang="en-US" sz="4800" dirty="0">
                <a:solidFill>
                  <a:schemeClr val="tx1"/>
                </a:solidFill>
                <a:latin typeface="Footlight MT Light" panose="0204060206030A020304" pitchFamily="18" charset="0"/>
                <a:cs typeface="Segoe UI" panose="020B0502040204020203" pitchFamily="34" charset="0"/>
              </a:rPr>
              <a:t> Masih </a:t>
            </a:r>
            <a:r>
              <a:rPr lang="en-US" sz="4800" dirty="0" err="1">
                <a:solidFill>
                  <a:schemeClr val="tx1"/>
                </a:solidFill>
                <a:latin typeface="Footlight MT Light" panose="0204060206030A020304" pitchFamily="18" charset="0"/>
                <a:cs typeface="Segoe UI" panose="020B0502040204020203" pitchFamily="34" charset="0"/>
              </a:rPr>
              <a:t>II</a:t>
            </a:r>
            <a:r>
              <a:rPr lang="en-US" sz="4800" baseline="30000" dirty="0" err="1">
                <a:solidFill>
                  <a:schemeClr val="tx1"/>
                </a:solidFill>
                <a:latin typeface="Footlight MT Light" panose="0204060206030A020304" pitchFamily="18" charset="0"/>
                <a:cs typeface="Segoe UI" panose="020B0502040204020203" pitchFamily="34" charset="0"/>
              </a:rPr>
              <a:t>ra</a:t>
            </a:r>
            <a:r>
              <a:rPr lang="en-US" sz="4800" dirty="0">
                <a:solidFill>
                  <a:schemeClr val="tx1"/>
                </a:solidFill>
                <a:latin typeface="Footlight MT Light" panose="0204060206030A020304" pitchFamily="18" charset="0"/>
                <a:cs typeface="Segoe UI" panose="020B0502040204020203" pitchFamily="34" charset="0"/>
              </a:rPr>
              <a:t> announced a scheme called </a:t>
            </a:r>
            <a:r>
              <a:rPr lang="en-US" sz="4800" dirty="0" err="1">
                <a:solidFill>
                  <a:schemeClr val="tx1"/>
                </a:solidFill>
                <a:latin typeface="Footlight MT Light" panose="0204060206030A020304" pitchFamily="18" charset="0"/>
                <a:cs typeface="Segoe UI" panose="020B0502040204020203" pitchFamily="34" charset="0"/>
              </a:rPr>
              <a:t>Tahrik</a:t>
            </a:r>
            <a:r>
              <a:rPr lang="en-US" sz="4800" dirty="0">
                <a:solidFill>
                  <a:schemeClr val="tx1"/>
                </a:solidFill>
                <a:latin typeface="Footlight MT Light" panose="0204060206030A020304" pitchFamily="18" charset="0"/>
                <a:cs typeface="Segoe UI" panose="020B0502040204020203" pitchFamily="34" charset="0"/>
              </a:rPr>
              <a:t>-e-Jadid. </a:t>
            </a:r>
          </a:p>
        </p:txBody>
      </p:sp>
      <p:sp>
        <p:nvSpPr>
          <p:cNvPr id="9" name="Title 1">
            <a:extLst>
              <a:ext uri="{FF2B5EF4-FFF2-40B4-BE49-F238E27FC236}">
                <a16:creationId xmlns:a16="http://schemas.microsoft.com/office/drawing/2014/main" id="{1876E4C4-A1F7-3D15-4123-4AFF16816A97}"/>
              </a:ext>
            </a:extLst>
          </p:cNvPr>
          <p:cNvSpPr txBox="1">
            <a:spLocks/>
          </p:cNvSpPr>
          <p:nvPr/>
        </p:nvSpPr>
        <p:spPr>
          <a:xfrm>
            <a:off x="0" y="266700"/>
            <a:ext cx="18288000" cy="2029475"/>
          </a:xfrm>
          <a:prstGeom prst="rect">
            <a:avLst/>
          </a:prstGeom>
        </p:spPr>
        <p:txBody>
          <a:bodyPr>
            <a:noAutofit/>
          </a:bodyPr>
          <a:lstStyle>
            <a:lvl1pPr>
              <a:defRPr>
                <a:latin typeface="+mj-lt"/>
                <a:ea typeface="+mj-ea"/>
                <a:cs typeface="+mj-cs"/>
              </a:defRPr>
            </a:lvl1pPr>
          </a:lstStyle>
          <a:p>
            <a:pPr algn="ctr"/>
            <a:r>
              <a:rPr lang="en-US" sz="8000" b="1" dirty="0">
                <a:solidFill>
                  <a:srgbClr val="008950"/>
                </a:solidFill>
                <a:latin typeface="Footlight MT Light" panose="0204060206030A020304" pitchFamily="18" charset="77"/>
                <a:cs typeface="Segoe UI" panose="020B0502040204020203" pitchFamily="34" charset="0"/>
              </a:rPr>
              <a:t>Response</a:t>
            </a:r>
          </a:p>
        </p:txBody>
      </p:sp>
      <p:pic>
        <p:nvPicPr>
          <p:cNvPr id="11" name="object 31">
            <a:extLst>
              <a:ext uri="{FF2B5EF4-FFF2-40B4-BE49-F238E27FC236}">
                <a16:creationId xmlns:a16="http://schemas.microsoft.com/office/drawing/2014/main" id="{01BE95CC-D0F9-1DF5-A01D-0B2EE5883E20}"/>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651620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1200" y="880378"/>
            <a:ext cx="14043849" cy="9101122"/>
          </a:xfrm>
        </p:spPr>
        <p:txBody>
          <a:bodyPr>
            <a:normAutofit/>
          </a:bodyPr>
          <a:lstStyle/>
          <a:p>
            <a:pPr algn="ctr">
              <a:lnSpc>
                <a:spcPct val="150000"/>
              </a:lnSpc>
            </a:pPr>
            <a:endParaRPr lang="en-US" sz="4800" dirty="0">
              <a:solidFill>
                <a:schemeClr val="tx1"/>
              </a:solidFill>
              <a:latin typeface="Footlight MT Light" panose="0204060206030A020304" pitchFamily="18" charset="0"/>
              <a:cs typeface="Segoe UI" panose="020B0502040204020203" pitchFamily="34" charset="0"/>
            </a:endParaRPr>
          </a:p>
          <a:p>
            <a:pPr algn="l">
              <a:lnSpc>
                <a:spcPct val="150000"/>
              </a:lnSpc>
            </a:pPr>
            <a:r>
              <a:rPr lang="en-US" sz="4800" dirty="0">
                <a:solidFill>
                  <a:schemeClr val="tx1"/>
                </a:solidFill>
                <a:latin typeface="Footlight MT Light" panose="0204060206030A020304" pitchFamily="18" charset="0"/>
                <a:cs typeface="Segoe UI" panose="020B0502040204020203" pitchFamily="34" charset="0"/>
              </a:rPr>
              <a:t>Hazrat </a:t>
            </a:r>
            <a:r>
              <a:rPr lang="en-US" sz="4800" dirty="0" err="1">
                <a:solidFill>
                  <a:schemeClr val="tx1"/>
                </a:solidFill>
                <a:latin typeface="Footlight MT Light" panose="0204060206030A020304" pitchFamily="18" charset="0"/>
                <a:cs typeface="Segoe UI" panose="020B0502040204020203" pitchFamily="34" charset="0"/>
              </a:rPr>
              <a:t>Khalifatul</a:t>
            </a:r>
            <a:r>
              <a:rPr lang="en-US" sz="4800" dirty="0">
                <a:solidFill>
                  <a:schemeClr val="tx1"/>
                </a:solidFill>
                <a:latin typeface="Footlight MT Light" panose="0204060206030A020304" pitchFamily="18" charset="0"/>
                <a:cs typeface="Segoe UI" panose="020B0502040204020203" pitchFamily="34" charset="0"/>
              </a:rPr>
              <a:t> Masih </a:t>
            </a:r>
            <a:r>
              <a:rPr lang="en-US" sz="4800" dirty="0" err="1">
                <a:solidFill>
                  <a:schemeClr val="tx1"/>
                </a:solidFill>
                <a:latin typeface="Footlight MT Light" panose="0204060206030A020304" pitchFamily="18" charset="0"/>
                <a:cs typeface="Segoe UI" panose="020B0502040204020203" pitchFamily="34" charset="0"/>
              </a:rPr>
              <a:t>II</a:t>
            </a:r>
            <a:r>
              <a:rPr lang="en-US" sz="4800" baseline="30000" dirty="0" err="1">
                <a:solidFill>
                  <a:schemeClr val="tx1"/>
                </a:solidFill>
                <a:latin typeface="Footlight MT Light" panose="0204060206030A020304" pitchFamily="18" charset="0"/>
                <a:cs typeface="Segoe UI" panose="020B0502040204020203" pitchFamily="34" charset="0"/>
              </a:rPr>
              <a:t>ra</a:t>
            </a:r>
            <a:r>
              <a:rPr lang="en-US" sz="4800" dirty="0">
                <a:solidFill>
                  <a:schemeClr val="tx1"/>
                </a:solidFill>
                <a:latin typeface="Footlight MT Light" panose="0204060206030A020304" pitchFamily="18" charset="0"/>
                <a:cs typeface="Segoe UI" panose="020B0502040204020203" pitchFamily="34" charset="0"/>
              </a:rPr>
              <a:t> said:</a:t>
            </a:r>
          </a:p>
          <a:p>
            <a:pPr algn="ctr">
              <a:lnSpc>
                <a:spcPct val="150000"/>
              </a:lnSpc>
            </a:pPr>
            <a:endParaRPr lang="en-US" sz="4800" dirty="0">
              <a:solidFill>
                <a:schemeClr val="tx1"/>
              </a:solidFill>
              <a:latin typeface="Footlight MT Light" panose="0204060206030A020304" pitchFamily="18" charset="0"/>
              <a:cs typeface="Segoe UI" panose="020B0502040204020203" pitchFamily="34" charset="0"/>
            </a:endParaRPr>
          </a:p>
          <a:p>
            <a:pPr>
              <a:lnSpc>
                <a:spcPct val="150000"/>
              </a:lnSpc>
            </a:pPr>
            <a:r>
              <a:rPr lang="en-US" sz="4800" dirty="0">
                <a:solidFill>
                  <a:schemeClr val="tx1"/>
                </a:solidFill>
                <a:latin typeface="Footlight MT Light" panose="0204060206030A020304" pitchFamily="18" charset="0"/>
                <a:cs typeface="Segoe UI" panose="020B0502040204020203" pitchFamily="34" charset="0"/>
              </a:rPr>
              <a:t>“I see the earth slipping from under the feet of the </a:t>
            </a:r>
            <a:r>
              <a:rPr lang="en-US" sz="4800" i="1" dirty="0">
                <a:solidFill>
                  <a:schemeClr val="tx1"/>
                </a:solidFill>
                <a:latin typeface="Footlight MT Light" panose="0204060206030A020304" pitchFamily="18" charset="0"/>
                <a:cs typeface="Segoe UI" panose="020B0502040204020203" pitchFamily="34" charset="0"/>
              </a:rPr>
              <a:t>Ahrar</a:t>
            </a:r>
            <a:r>
              <a:rPr lang="en-US" sz="4800" dirty="0">
                <a:solidFill>
                  <a:schemeClr val="tx1"/>
                </a:solidFill>
                <a:latin typeface="Footlight MT Light" panose="0204060206030A020304" pitchFamily="18" charset="0"/>
                <a:cs typeface="Segoe UI" panose="020B0502040204020203" pitchFamily="34" charset="0"/>
              </a:rPr>
              <a:t>. They say they will wipe out this </a:t>
            </a:r>
            <a:r>
              <a:rPr lang="en-US" sz="4800" dirty="0" err="1">
                <a:solidFill>
                  <a:schemeClr val="tx1"/>
                </a:solidFill>
                <a:latin typeface="Footlight MT Light" panose="0204060206030A020304" pitchFamily="18" charset="0"/>
                <a:cs typeface="Segoe UI" panose="020B0502040204020203" pitchFamily="34" charset="0"/>
              </a:rPr>
              <a:t>Jama’at</a:t>
            </a:r>
            <a:r>
              <a:rPr lang="en-US" sz="4800" dirty="0">
                <a:solidFill>
                  <a:schemeClr val="tx1"/>
                </a:solidFill>
                <a:latin typeface="Footlight MT Light" panose="0204060206030A020304" pitchFamily="18" charset="0"/>
                <a:cs typeface="Segoe UI" panose="020B0502040204020203" pitchFamily="34" charset="0"/>
              </a:rPr>
              <a:t>, but Allah Almighty has told me of a plan with which the </a:t>
            </a:r>
            <a:r>
              <a:rPr lang="en-US" sz="4800" dirty="0" err="1">
                <a:solidFill>
                  <a:schemeClr val="tx1"/>
                </a:solidFill>
                <a:latin typeface="Footlight MT Light" panose="0204060206030A020304" pitchFamily="18" charset="0"/>
                <a:cs typeface="Segoe UI" panose="020B0502040204020203" pitchFamily="34" charset="0"/>
              </a:rPr>
              <a:t>Jamaat</a:t>
            </a:r>
            <a:r>
              <a:rPr lang="en-US" sz="4800" dirty="0">
                <a:solidFill>
                  <a:schemeClr val="tx1"/>
                </a:solidFill>
                <a:latin typeface="Footlight MT Light" panose="0204060206030A020304" pitchFamily="18" charset="0"/>
                <a:cs typeface="Segoe UI" panose="020B0502040204020203" pitchFamily="34" charset="0"/>
              </a:rPr>
              <a:t> will spread in all countries of the world and no one will be able to destroy it.”</a:t>
            </a:r>
          </a:p>
          <a:p>
            <a:endParaRPr lang="en-US" sz="4400" dirty="0">
              <a:solidFill>
                <a:schemeClr val="tx1"/>
              </a:solidFill>
            </a:endParaRPr>
          </a:p>
        </p:txBody>
      </p:sp>
      <p:pic>
        <p:nvPicPr>
          <p:cNvPr id="2050" name="Picture 2" descr="Connect to Ahmadiyya Muslim Community of Your Location &amp; Language on the World Wide Web"/>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054443" y="228003"/>
            <a:ext cx="5233557" cy="35438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object 29">
            <a:extLst>
              <a:ext uri="{FF2B5EF4-FFF2-40B4-BE49-F238E27FC236}">
                <a16:creationId xmlns:a16="http://schemas.microsoft.com/office/drawing/2014/main" id="{CE77CC5A-56CA-68AC-FB68-B3FE99879D9F}"/>
              </a:ext>
            </a:extLst>
          </p:cNvPr>
          <p:cNvPicPr/>
          <p:nvPr/>
        </p:nvPicPr>
        <p:blipFill>
          <a:blip r:embed="rId4" cstate="print"/>
          <a:stretch>
            <a:fillRect/>
          </a:stretch>
        </p:blipFill>
        <p:spPr>
          <a:xfrm>
            <a:off x="-2042" y="6526098"/>
            <a:ext cx="3910147" cy="3760901"/>
          </a:xfrm>
          <a:prstGeom prst="rect">
            <a:avLst/>
          </a:prstGeom>
        </p:spPr>
      </p:pic>
      <p:pic>
        <p:nvPicPr>
          <p:cNvPr id="6" name="object 31">
            <a:extLst>
              <a:ext uri="{FF2B5EF4-FFF2-40B4-BE49-F238E27FC236}">
                <a16:creationId xmlns:a16="http://schemas.microsoft.com/office/drawing/2014/main" id="{B807786F-F1F3-D4A4-9387-B9F698257027}"/>
              </a:ext>
            </a:extLst>
          </p:cNvPr>
          <p:cNvPicPr>
            <a:picLocks noChangeAspect="1"/>
          </p:cNvPicPr>
          <p:nvPr/>
        </p:nvPicPr>
        <p:blipFill>
          <a:blip r:embed="rId5"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633104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9">
            <a:extLst>
              <a:ext uri="{FF2B5EF4-FFF2-40B4-BE49-F238E27FC236}">
                <a16:creationId xmlns:a16="http://schemas.microsoft.com/office/drawing/2014/main" id="{C601BC35-7793-0C91-F539-69C748B3D66D}"/>
              </a:ext>
            </a:extLst>
          </p:cNvPr>
          <p:cNvPicPr/>
          <p:nvPr/>
        </p:nvPicPr>
        <p:blipFill>
          <a:blip r:embed="rId2" cstate="print"/>
          <a:stretch>
            <a:fillRect/>
          </a:stretch>
        </p:blipFill>
        <p:spPr>
          <a:xfrm>
            <a:off x="-2042" y="6526098"/>
            <a:ext cx="3910147" cy="3760901"/>
          </a:xfrm>
          <a:prstGeom prst="rect">
            <a:avLst/>
          </a:prstGeom>
        </p:spPr>
      </p:pic>
      <p:sp>
        <p:nvSpPr>
          <p:cNvPr id="2" name="Title 1"/>
          <p:cNvSpPr>
            <a:spLocks noGrp="1"/>
          </p:cNvSpPr>
          <p:nvPr>
            <p:ph type="title"/>
          </p:nvPr>
        </p:nvSpPr>
        <p:spPr>
          <a:xfrm>
            <a:off x="0" y="3459957"/>
            <a:ext cx="18288000" cy="1714500"/>
          </a:xfrm>
        </p:spPr>
        <p:txBody>
          <a:bodyPr>
            <a:noAutofit/>
          </a:bodyPr>
          <a:lstStyle/>
          <a:p>
            <a:pPr algn="ctr"/>
            <a:r>
              <a:rPr lang="en-US" sz="10800" dirty="0">
                <a:solidFill>
                  <a:srgbClr val="008950"/>
                </a:solidFill>
                <a:latin typeface="Footlight MT Light" panose="0204060206030A020304" pitchFamily="18" charset="0"/>
              </a:rPr>
              <a:t>Purpose</a:t>
            </a:r>
          </a:p>
        </p:txBody>
      </p:sp>
      <p:pic>
        <p:nvPicPr>
          <p:cNvPr id="6" name="object 31">
            <a:extLst>
              <a:ext uri="{FF2B5EF4-FFF2-40B4-BE49-F238E27FC236}">
                <a16:creationId xmlns:a16="http://schemas.microsoft.com/office/drawing/2014/main" id="{B7897898-01DD-E780-CB09-EC12160FA77C}"/>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1823046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9">
            <a:extLst>
              <a:ext uri="{FF2B5EF4-FFF2-40B4-BE49-F238E27FC236}">
                <a16:creationId xmlns:a16="http://schemas.microsoft.com/office/drawing/2014/main" id="{0D214F39-4529-C7FF-BB41-B1C2BB2AAD79}"/>
              </a:ext>
            </a:extLst>
          </p:cNvPr>
          <p:cNvPicPr/>
          <p:nvPr/>
        </p:nvPicPr>
        <p:blipFill>
          <a:blip r:embed="rId2" cstate="print"/>
          <a:stretch>
            <a:fillRect/>
          </a:stretch>
        </p:blipFill>
        <p:spPr>
          <a:xfrm>
            <a:off x="-2042" y="6526098"/>
            <a:ext cx="3910147" cy="3760901"/>
          </a:xfrm>
          <a:prstGeom prst="rect">
            <a:avLst/>
          </a:prstGeom>
        </p:spPr>
      </p:pic>
      <p:sp>
        <p:nvSpPr>
          <p:cNvPr id="3" name="Content Placeholder 2"/>
          <p:cNvSpPr>
            <a:spLocks noGrp="1"/>
          </p:cNvSpPr>
          <p:nvPr>
            <p:ph idx="1"/>
          </p:nvPr>
        </p:nvSpPr>
        <p:spPr>
          <a:xfrm>
            <a:off x="2362200" y="1638300"/>
            <a:ext cx="14097000" cy="8305800"/>
          </a:xfrm>
        </p:spPr>
        <p:txBody>
          <a:bodyPr>
            <a:normAutofit/>
          </a:bodyPr>
          <a:lstStyle/>
          <a:p>
            <a:pPr>
              <a:lnSpc>
                <a:spcPct val="150000"/>
              </a:lnSpc>
            </a:pPr>
            <a:r>
              <a:rPr lang="en-US" sz="4800" dirty="0">
                <a:solidFill>
                  <a:schemeClr val="tx1"/>
                </a:solidFill>
                <a:latin typeface="Footlight MT Light" panose="0204060206030A020304" pitchFamily="18" charset="0"/>
                <a:cs typeface="Segoe UI" panose="020B0502040204020203" pitchFamily="34" charset="0"/>
              </a:rPr>
              <a:t>As he launched </a:t>
            </a:r>
            <a:r>
              <a:rPr lang="en-US" sz="4800" dirty="0" err="1">
                <a:solidFill>
                  <a:schemeClr val="tx1"/>
                </a:solidFill>
                <a:latin typeface="Footlight MT Light" panose="0204060206030A020304" pitchFamily="18" charset="0"/>
                <a:cs typeface="Segoe UI" panose="020B0502040204020203" pitchFamily="34" charset="0"/>
              </a:rPr>
              <a:t>Tahrik</a:t>
            </a:r>
            <a:r>
              <a:rPr lang="en-US" sz="4800" dirty="0">
                <a:solidFill>
                  <a:schemeClr val="tx1"/>
                </a:solidFill>
                <a:latin typeface="Footlight MT Light" panose="0204060206030A020304" pitchFamily="18" charset="0"/>
                <a:cs typeface="Segoe UI" panose="020B0502040204020203" pitchFamily="34" charset="0"/>
              </a:rPr>
              <a:t>-e-Jadid, Hazrat </a:t>
            </a:r>
            <a:r>
              <a:rPr lang="en-US" sz="4800" dirty="0" err="1">
                <a:solidFill>
                  <a:schemeClr val="tx1"/>
                </a:solidFill>
                <a:latin typeface="Footlight MT Light" panose="0204060206030A020304" pitchFamily="18" charset="0"/>
                <a:cs typeface="Segoe UI" panose="020B0502040204020203" pitchFamily="34" charset="0"/>
              </a:rPr>
              <a:t>Khalifatul</a:t>
            </a:r>
            <a:r>
              <a:rPr lang="en-US" sz="4800" dirty="0">
                <a:solidFill>
                  <a:schemeClr val="tx1"/>
                </a:solidFill>
                <a:latin typeface="Footlight MT Light" panose="0204060206030A020304" pitchFamily="18" charset="0"/>
                <a:cs typeface="Segoe UI" panose="020B0502040204020203" pitchFamily="34" charset="0"/>
              </a:rPr>
              <a:t> Masih </a:t>
            </a:r>
            <a:r>
              <a:rPr lang="en-US" sz="4800" dirty="0" err="1">
                <a:solidFill>
                  <a:schemeClr val="tx1"/>
                </a:solidFill>
                <a:latin typeface="Footlight MT Light" panose="0204060206030A020304" pitchFamily="18" charset="0"/>
                <a:cs typeface="Segoe UI" panose="020B0502040204020203" pitchFamily="34" charset="0"/>
              </a:rPr>
              <a:t>II</a:t>
            </a:r>
            <a:r>
              <a:rPr lang="en-US" sz="4800" baseline="30000" dirty="0" err="1">
                <a:solidFill>
                  <a:schemeClr val="tx1"/>
                </a:solidFill>
                <a:latin typeface="Footlight MT Light" panose="0204060206030A020304" pitchFamily="18" charset="0"/>
                <a:cs typeface="Segoe UI" panose="020B0502040204020203" pitchFamily="34" charset="0"/>
              </a:rPr>
              <a:t>ra</a:t>
            </a:r>
            <a:r>
              <a:rPr lang="en-US" sz="4800" dirty="0">
                <a:solidFill>
                  <a:schemeClr val="tx1"/>
                </a:solidFill>
                <a:latin typeface="Footlight MT Light" panose="0204060206030A020304" pitchFamily="18" charset="0"/>
                <a:cs typeface="Segoe UI" panose="020B0502040204020203" pitchFamily="34" charset="0"/>
              </a:rPr>
              <a:t> laid out its purposes in a numerous Friday Sermons and addresses. On one occasion, he said:</a:t>
            </a:r>
          </a:p>
          <a:p>
            <a:pPr>
              <a:lnSpc>
                <a:spcPct val="150000"/>
              </a:lnSpc>
            </a:pPr>
            <a:r>
              <a:rPr lang="en-US" sz="4800" dirty="0">
                <a:solidFill>
                  <a:schemeClr val="tx1"/>
                </a:solidFill>
                <a:latin typeface="Footlight MT Light" panose="0204060206030A020304" pitchFamily="18" charset="0"/>
                <a:cs typeface="Segoe UI" panose="020B0502040204020203" pitchFamily="34" charset="0"/>
              </a:rPr>
              <a:t>“The purpose of launching </a:t>
            </a:r>
            <a:r>
              <a:rPr lang="en-US" sz="4800" dirty="0" err="1">
                <a:solidFill>
                  <a:schemeClr val="tx1"/>
                </a:solidFill>
                <a:latin typeface="Footlight MT Light" panose="0204060206030A020304" pitchFamily="18" charset="0"/>
                <a:cs typeface="Segoe UI" panose="020B0502040204020203" pitchFamily="34" charset="0"/>
              </a:rPr>
              <a:t>Tahrik</a:t>
            </a:r>
            <a:r>
              <a:rPr lang="en-US" sz="4800" dirty="0">
                <a:solidFill>
                  <a:schemeClr val="tx1"/>
                </a:solidFill>
                <a:latin typeface="Footlight MT Light" panose="0204060206030A020304" pitchFamily="18" charset="0"/>
                <a:cs typeface="Segoe UI" panose="020B0502040204020203" pitchFamily="34" charset="0"/>
              </a:rPr>
              <a:t>-e-Jadid is to acquire such a fund with which Allah’s message can be delivered as far as the corners of the earth with ease and facility.” (Friday Sermon, November 27</a:t>
            </a:r>
            <a:r>
              <a:rPr lang="en-US" sz="4800" baseline="30000" dirty="0">
                <a:solidFill>
                  <a:schemeClr val="tx1"/>
                </a:solidFill>
                <a:latin typeface="Footlight MT Light" panose="0204060206030A020304" pitchFamily="18" charset="0"/>
                <a:cs typeface="Segoe UI" panose="020B0502040204020203" pitchFamily="34" charset="0"/>
              </a:rPr>
              <a:t>th</a:t>
            </a:r>
            <a:r>
              <a:rPr lang="en-US" sz="4800" dirty="0">
                <a:solidFill>
                  <a:schemeClr val="tx1"/>
                </a:solidFill>
                <a:latin typeface="Footlight MT Light" panose="0204060206030A020304" pitchFamily="18" charset="0"/>
                <a:cs typeface="Segoe UI" panose="020B0502040204020203" pitchFamily="34" charset="0"/>
              </a:rPr>
              <a:t>,1942)</a:t>
            </a:r>
          </a:p>
          <a:p>
            <a:endParaRPr lang="en-US" sz="4800" dirty="0">
              <a:solidFill>
                <a:schemeClr val="tx1"/>
              </a:solidFill>
              <a:latin typeface="Footlight MT Light" panose="0204060206030A020304" pitchFamily="18" charset="0"/>
              <a:cs typeface="Segoe UI" panose="020B0502040204020203" pitchFamily="34" charset="0"/>
            </a:endParaRPr>
          </a:p>
        </p:txBody>
      </p:sp>
      <p:pic>
        <p:nvPicPr>
          <p:cNvPr id="7" name="object 31">
            <a:extLst>
              <a:ext uri="{FF2B5EF4-FFF2-40B4-BE49-F238E27FC236}">
                <a16:creationId xmlns:a16="http://schemas.microsoft.com/office/drawing/2014/main" id="{D84FE1B6-B2BD-78A1-A0A0-E4B794143E0E}"/>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2791489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9">
            <a:extLst>
              <a:ext uri="{FF2B5EF4-FFF2-40B4-BE49-F238E27FC236}">
                <a16:creationId xmlns:a16="http://schemas.microsoft.com/office/drawing/2014/main" id="{16F75FCE-E65A-8B40-2B7F-359C76081DEA}"/>
              </a:ext>
            </a:extLst>
          </p:cNvPr>
          <p:cNvPicPr/>
          <p:nvPr/>
        </p:nvPicPr>
        <p:blipFill>
          <a:blip r:embed="rId2" cstate="print"/>
          <a:stretch>
            <a:fillRect/>
          </a:stretch>
        </p:blipFill>
        <p:spPr>
          <a:xfrm>
            <a:off x="-2042" y="6526098"/>
            <a:ext cx="3910147" cy="3760901"/>
          </a:xfrm>
          <a:prstGeom prst="rect">
            <a:avLst/>
          </a:prstGeom>
        </p:spPr>
      </p:pic>
      <p:sp>
        <p:nvSpPr>
          <p:cNvPr id="2" name="Title 1"/>
          <p:cNvSpPr>
            <a:spLocks noGrp="1"/>
          </p:cNvSpPr>
          <p:nvPr>
            <p:ph type="title"/>
          </p:nvPr>
        </p:nvSpPr>
        <p:spPr>
          <a:xfrm>
            <a:off x="10607071" y="459045"/>
            <a:ext cx="7249129" cy="9368910"/>
          </a:xfrm>
        </p:spPr>
        <p:txBody>
          <a:bodyPr/>
          <a:lstStyle/>
          <a:p>
            <a:pPr algn="ctr" rtl="0"/>
            <a:r>
              <a:rPr lang="ur-PK" sz="6000" dirty="0">
                <a:latin typeface="Jameel Noori Nastaleeq" panose="02000503000000000004" pitchFamily="2" charset="-78"/>
                <a:cs typeface="Jameel Noori Nastaleeq" panose="02000503000000000004" pitchFamily="2" charset="-78"/>
              </a:rPr>
              <a:t>غرض یہ کہ ایسا نمونہ دکھاتے جاؤ اور دکھاتے آؤ کہ سب دیکھنے والے کہیں کہ یہ لوگ ہیں جن کے ہاتھوں میں اگر طاقت آجائے تو دنیا میں امن قائم ہو سکتا ہے۔ خوب یاد رکھو کہ دنیا میں امن قربانی سے قائم ہوتا ہے زور اور طاقت سے نہیں پس جتنی زیادہ قربانی تم کرو گے اتنی ہی جلدی خدا تعالیٰ تمہارے ہاتھوں میں دنیا کی باگ دے گا اور اتنی ہی جلدی تم دنیا میں امن قائم کر سکو گے۔</a:t>
            </a:r>
            <a:br>
              <a:rPr lang="ur-PK" sz="6000" dirty="0">
                <a:latin typeface="Jameel Noori Nastaleeq" panose="02000503000000000004" pitchFamily="2" charset="-78"/>
                <a:cs typeface="Jameel Noori Nastaleeq" panose="02000503000000000004" pitchFamily="2" charset="-78"/>
              </a:rPr>
            </a:br>
            <a:endParaRPr lang="en-US" sz="6000" dirty="0">
              <a:latin typeface="Footlight MT Light" panose="0204060206030A020304" pitchFamily="18" charset="0"/>
            </a:endParaRPr>
          </a:p>
        </p:txBody>
      </p:sp>
      <p:sp>
        <p:nvSpPr>
          <p:cNvPr id="3" name="Content Placeholder 2"/>
          <p:cNvSpPr>
            <a:spLocks noGrp="1"/>
          </p:cNvSpPr>
          <p:nvPr>
            <p:ph idx="1"/>
          </p:nvPr>
        </p:nvSpPr>
        <p:spPr>
          <a:xfrm>
            <a:off x="2362200" y="190500"/>
            <a:ext cx="8219471" cy="10096498"/>
          </a:xfrm>
        </p:spPr>
        <p:txBody>
          <a:bodyPr>
            <a:normAutofit fontScale="92500" lnSpcReduction="10000"/>
          </a:bodyPr>
          <a:lstStyle/>
          <a:p>
            <a:pPr algn="l" fontAlgn="base">
              <a:lnSpc>
                <a:spcPct val="170000"/>
              </a:lnSpc>
            </a:pPr>
            <a:r>
              <a:rPr lang="ur-PK" sz="3600" dirty="0">
                <a:solidFill>
                  <a:schemeClr val="tx1"/>
                </a:solidFill>
                <a:latin typeface="Footlight MT Light" panose="0204060206030A020304" pitchFamily="18" charset="77"/>
                <a:cs typeface="Jameel Noori Nastaleeq" panose="02000503000000000004" pitchFamily="2" charset="-78"/>
              </a:rPr>
              <a:t> </a:t>
            </a:r>
            <a:r>
              <a:rPr lang="en-US" sz="3600" dirty="0">
                <a:solidFill>
                  <a:schemeClr val="tx1"/>
                </a:solidFill>
                <a:latin typeface="Footlight MT Light" panose="0204060206030A020304" pitchFamily="18" charset="77"/>
                <a:cs typeface="Jameel Noori Nastaleeq" panose="02000503000000000004" pitchFamily="2" charset="-78"/>
              </a:rPr>
              <a:t>K</a:t>
            </a:r>
            <a:r>
              <a:rPr lang="en-US" sz="3600" dirty="0">
                <a:solidFill>
                  <a:schemeClr val="tx1"/>
                </a:solidFill>
                <a:latin typeface="Footlight MT Light" panose="0204060206030A020304" pitchFamily="18" charset="77"/>
              </a:rPr>
              <a:t>eep presenting such an example and continue to present it, so that all who observe may say that these are the people in whose hands, if power is given, peace can be established in the world. Remember well that peace in the world is established through sacrifice, not through force and power. Therefore, the more sacrifice you offer, the sooner God the Exalted will place the reins of the world in your hands, and the sooner you will be able to establish peace in the world. </a:t>
            </a:r>
          </a:p>
          <a:p>
            <a:pPr algn="l">
              <a:lnSpc>
                <a:spcPct val="170000"/>
              </a:lnSpc>
            </a:pPr>
            <a:r>
              <a:rPr lang="en-US" sz="3600" dirty="0">
                <a:solidFill>
                  <a:schemeClr val="tx1"/>
                </a:solidFill>
                <a:latin typeface="Footlight MT Light" panose="0204060206030A020304" pitchFamily="18" charset="77"/>
              </a:rPr>
              <a:t>(Friday Sermon, July 25</a:t>
            </a:r>
            <a:r>
              <a:rPr lang="en-US" sz="3600" baseline="30000" dirty="0">
                <a:solidFill>
                  <a:schemeClr val="tx1"/>
                </a:solidFill>
                <a:latin typeface="Footlight MT Light" panose="0204060206030A020304" pitchFamily="18" charset="77"/>
              </a:rPr>
              <a:t>th</a:t>
            </a:r>
            <a:r>
              <a:rPr lang="en-US" sz="3600" dirty="0">
                <a:solidFill>
                  <a:schemeClr val="tx1"/>
                </a:solidFill>
                <a:latin typeface="Footlight MT Light" panose="0204060206030A020304" pitchFamily="18" charset="77"/>
              </a:rPr>
              <a:t>,1941)</a:t>
            </a:r>
          </a:p>
          <a:p>
            <a:pPr algn="l">
              <a:lnSpc>
                <a:spcPct val="170000"/>
              </a:lnSpc>
            </a:pPr>
            <a:endParaRPr lang="en-US" sz="3600" dirty="0">
              <a:solidFill>
                <a:schemeClr val="tx1"/>
              </a:solidFill>
              <a:latin typeface="Footlight MT Light" panose="0204060206030A020304" pitchFamily="18" charset="77"/>
              <a:cs typeface="Jameel Noori Nastaleeq" panose="02000503000000000004" pitchFamily="2" charset="-78"/>
            </a:endParaRPr>
          </a:p>
        </p:txBody>
      </p:sp>
      <p:pic>
        <p:nvPicPr>
          <p:cNvPr id="7" name="object 31">
            <a:extLst>
              <a:ext uri="{FF2B5EF4-FFF2-40B4-BE49-F238E27FC236}">
                <a16:creationId xmlns:a16="http://schemas.microsoft.com/office/drawing/2014/main" id="{ED9B7DC7-9B8E-676B-4F8F-C3EF18628DCC}"/>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1202952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9">
            <a:extLst>
              <a:ext uri="{FF2B5EF4-FFF2-40B4-BE49-F238E27FC236}">
                <a16:creationId xmlns:a16="http://schemas.microsoft.com/office/drawing/2014/main" id="{9906F4B8-9F2E-89EA-3430-ABF060A853C5}"/>
              </a:ext>
            </a:extLst>
          </p:cNvPr>
          <p:cNvPicPr/>
          <p:nvPr/>
        </p:nvPicPr>
        <p:blipFill>
          <a:blip r:embed="rId2" cstate="print"/>
          <a:stretch>
            <a:fillRect/>
          </a:stretch>
        </p:blipFill>
        <p:spPr>
          <a:xfrm>
            <a:off x="-2042" y="6526098"/>
            <a:ext cx="3910147" cy="3760901"/>
          </a:xfrm>
          <a:prstGeom prst="rect">
            <a:avLst/>
          </a:prstGeom>
        </p:spPr>
      </p:pic>
      <p:sp>
        <p:nvSpPr>
          <p:cNvPr id="2" name="Title 1"/>
          <p:cNvSpPr>
            <a:spLocks noGrp="1"/>
          </p:cNvSpPr>
          <p:nvPr>
            <p:ph type="title"/>
          </p:nvPr>
        </p:nvSpPr>
        <p:spPr>
          <a:xfrm>
            <a:off x="0" y="2640330"/>
            <a:ext cx="18288000" cy="1714500"/>
          </a:xfrm>
        </p:spPr>
        <p:txBody>
          <a:bodyPr>
            <a:noAutofit/>
          </a:bodyPr>
          <a:lstStyle/>
          <a:p>
            <a:pPr algn="ctr">
              <a:lnSpc>
                <a:spcPct val="200000"/>
              </a:lnSpc>
            </a:pPr>
            <a:r>
              <a:rPr lang="en-US" sz="6600" dirty="0">
                <a:solidFill>
                  <a:srgbClr val="008950"/>
                </a:solidFill>
                <a:latin typeface="Footlight MT Light" panose="0204060206030A020304" pitchFamily="18" charset="0"/>
              </a:rPr>
              <a:t>IS IT A </a:t>
            </a:r>
            <a:r>
              <a:rPr lang="ur-PK" sz="6600" dirty="0" smtClean="0">
                <a:solidFill>
                  <a:srgbClr val="008950"/>
                </a:solidFill>
                <a:latin typeface="Footlight MT Light" panose="0204060206030A020304" pitchFamily="18" charset="0"/>
              </a:rPr>
              <a:t>D</a:t>
            </a:r>
            <a:r>
              <a:rPr lang="en-US" sz="6600" dirty="0">
                <a:solidFill>
                  <a:srgbClr val="008950"/>
                </a:solidFill>
                <a:latin typeface="Footlight MT Light" panose="0204060206030A020304" pitchFamily="18" charset="0"/>
              </a:rPr>
              <a:t>I</a:t>
            </a:r>
            <a:r>
              <a:rPr lang="ur-PK" sz="6600" dirty="0" smtClean="0">
                <a:solidFill>
                  <a:srgbClr val="008950"/>
                </a:solidFill>
                <a:latin typeface="Footlight MT Light" panose="0204060206030A020304" pitchFamily="18" charset="0"/>
              </a:rPr>
              <a:t>VINE</a:t>
            </a:r>
            <a:r>
              <a:rPr lang="en-US" sz="6600" dirty="0" smtClean="0">
                <a:solidFill>
                  <a:srgbClr val="008950"/>
                </a:solidFill>
                <a:latin typeface="Footlight MT Light" panose="0204060206030A020304" pitchFamily="18" charset="0"/>
              </a:rPr>
              <a:t> </a:t>
            </a:r>
            <a:r>
              <a:rPr lang="en-US" sz="6600" dirty="0">
                <a:solidFill>
                  <a:srgbClr val="008950"/>
                </a:solidFill>
                <a:latin typeface="Footlight MT Light" panose="0204060206030A020304" pitchFamily="18" charset="0"/>
              </a:rPr>
              <a:t>SCHEME? </a:t>
            </a:r>
            <a:r>
              <a:rPr lang="en-US" sz="5400" dirty="0">
                <a:solidFill>
                  <a:srgbClr val="008950"/>
                </a:solidFill>
                <a:latin typeface="Footlight MT Light" panose="0204060206030A020304" pitchFamily="18" charset="0"/>
              </a:rPr>
              <a:t/>
            </a:r>
            <a:br>
              <a:rPr lang="en-US" sz="5400" dirty="0">
                <a:solidFill>
                  <a:srgbClr val="008950"/>
                </a:solidFill>
                <a:latin typeface="Footlight MT Light" panose="0204060206030A020304" pitchFamily="18" charset="0"/>
              </a:rPr>
            </a:br>
            <a:r>
              <a:rPr lang="ur-PK" sz="8000" dirty="0">
                <a:solidFill>
                  <a:srgbClr val="008950"/>
                </a:solidFill>
                <a:latin typeface="Jameel Noori Nastaleeq" panose="02000503000000000004" pitchFamily="2" charset="-78"/>
                <a:cs typeface="Jameel Noori Nastaleeq" panose="02000503000000000004" pitchFamily="2" charset="-78"/>
              </a:rPr>
              <a:t>کیا یہ ایک الٰہی منصوبہ ہے؟</a:t>
            </a:r>
            <a:endParaRPr lang="en-US" sz="8000" dirty="0">
              <a:solidFill>
                <a:srgbClr val="008950"/>
              </a:solidFill>
              <a:latin typeface="Jameel Noori Nastaleeq" panose="02000503000000000004" pitchFamily="2" charset="-78"/>
              <a:cs typeface="Jameel Noori Nastaleeq" panose="02000503000000000004" pitchFamily="2" charset="-78"/>
            </a:endParaRPr>
          </a:p>
        </p:txBody>
      </p:sp>
      <p:pic>
        <p:nvPicPr>
          <p:cNvPr id="6" name="object 31">
            <a:extLst>
              <a:ext uri="{FF2B5EF4-FFF2-40B4-BE49-F238E27FC236}">
                <a16:creationId xmlns:a16="http://schemas.microsoft.com/office/drawing/2014/main" id="{45F69BA3-3D4B-A9AD-4BA6-9778044B0BDE}"/>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1511362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0E504-0605-AEB0-8A08-FD5715189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B465EE-8C2C-01CB-6CBB-A3B67652C8A6}"/>
              </a:ext>
            </a:extLst>
          </p:cNvPr>
          <p:cNvSpPr>
            <a:spLocks noGrp="1"/>
          </p:cNvSpPr>
          <p:nvPr>
            <p:ph type="title"/>
          </p:nvPr>
        </p:nvSpPr>
        <p:spPr>
          <a:xfrm>
            <a:off x="0" y="557597"/>
            <a:ext cx="18288000" cy="1714500"/>
          </a:xfrm>
        </p:spPr>
        <p:txBody>
          <a:bodyPr>
            <a:normAutofit/>
          </a:bodyPr>
          <a:lstStyle/>
          <a:p>
            <a:pPr algn="ctr"/>
            <a:r>
              <a:rPr lang="ur-PK" sz="8000" dirty="0">
                <a:solidFill>
                  <a:srgbClr val="008950"/>
                </a:solidFill>
                <a:latin typeface="Jameel Noori Nastaleeq" panose="02000503000000000004" pitchFamily="2" charset="-78"/>
                <a:cs typeface="Jameel Noori Nastaleeq" panose="02000503000000000004" pitchFamily="2" charset="-78"/>
              </a:rPr>
              <a:t>کیا یہ ایک الٰہی منصوبہ ہے؟</a:t>
            </a:r>
            <a:endParaRPr lang="en-US" dirty="0">
              <a:solidFill>
                <a:srgbClr val="008950"/>
              </a:solidFill>
              <a:latin typeface="Jameel Noori Nastaleeq" panose="02000503000000000004" pitchFamily="2" charset="-78"/>
              <a:cs typeface="Jameel Noori Nastaleeq" panose="02000503000000000004" pitchFamily="2" charset="-78"/>
            </a:endParaRPr>
          </a:p>
        </p:txBody>
      </p:sp>
      <p:sp>
        <p:nvSpPr>
          <p:cNvPr id="3" name="Content Placeholder 2">
            <a:extLst>
              <a:ext uri="{FF2B5EF4-FFF2-40B4-BE49-F238E27FC236}">
                <a16:creationId xmlns:a16="http://schemas.microsoft.com/office/drawing/2014/main" id="{05714984-B8E6-3D87-FDB8-303E9E6AEAFF}"/>
              </a:ext>
            </a:extLst>
          </p:cNvPr>
          <p:cNvSpPr>
            <a:spLocks noGrp="1"/>
          </p:cNvSpPr>
          <p:nvPr>
            <p:ph idx="1"/>
          </p:nvPr>
        </p:nvSpPr>
        <p:spPr>
          <a:xfrm>
            <a:off x="2285999" y="2069499"/>
            <a:ext cx="13716001" cy="7823801"/>
          </a:xfrm>
        </p:spPr>
        <p:txBody>
          <a:bodyPr>
            <a:normAutofit fontScale="85000" lnSpcReduction="10000"/>
          </a:bodyPr>
          <a:lstStyle/>
          <a:p>
            <a:pPr algn="r" rtl="1" fontAlgn="base">
              <a:lnSpc>
                <a:spcPct val="160000"/>
              </a:lnSpc>
            </a:pPr>
            <a:r>
              <a:rPr lang="ur-PK" sz="4000" dirty="0">
                <a:solidFill>
                  <a:schemeClr val="tx1"/>
                </a:solidFill>
                <a:latin typeface="Jameel Noori Nastaleeq" panose="02000503000000000004" pitchFamily="2" charset="-78"/>
                <a:cs typeface="Jameel Noori Nastaleeq" panose="02000503000000000004" pitchFamily="2" charset="-78"/>
              </a:rPr>
              <a:t> </a:t>
            </a:r>
            <a:r>
              <a:rPr lang="ur-PK" sz="6000" dirty="0">
                <a:solidFill>
                  <a:schemeClr val="tx1"/>
                </a:solidFill>
                <a:latin typeface="Jameel Noori Nastaleeq" panose="02000503000000000004" pitchFamily="2" charset="-78"/>
                <a:cs typeface="Jameel Noori Nastaleeq" panose="02000503000000000004" pitchFamily="2" charset="-78"/>
              </a:rPr>
              <a:t>میں</a:t>
            </a:r>
            <a:r>
              <a:rPr lang="ur-PK" sz="4000" dirty="0">
                <a:solidFill>
                  <a:schemeClr val="tx1"/>
                </a:solidFill>
                <a:latin typeface="Jameel Noori Nastaleeq" panose="02000503000000000004" pitchFamily="2" charset="-78"/>
                <a:cs typeface="Jameel Noori Nastaleeq" panose="02000503000000000004" pitchFamily="2" charset="-78"/>
              </a:rPr>
              <a:t> </a:t>
            </a:r>
            <a:r>
              <a:rPr lang="ur-PK" sz="6000" dirty="0">
                <a:solidFill>
                  <a:schemeClr val="tx1"/>
                </a:solidFill>
                <a:latin typeface="Jameel Noori Nastaleeq" panose="02000503000000000004" pitchFamily="2" charset="-78"/>
                <a:cs typeface="Jameel Noori Nastaleeq" panose="02000503000000000004" pitchFamily="2" charset="-78"/>
              </a:rPr>
              <a:t> نے کہا ہے کہ میں نے تحریک جدید جاری کی مگر یہ درست نہیں- میرے ذہن میں یہ تحریک بلکل نہیں تھی- اچانک میرے دل پر اللہ تعالیٰ کی طرف سے یہ تحریک نازل ہوئی -پس بغیر اس کے کہ میں کسی قسم کی غلط بیانی       کا   ارتکاب    کروں میں کہہ سکتا ہوں کہ وہ تحریک جدید جو خدا نے جاری کی- میرے ذہن میں یہ تحریک پہلے نہیں تھی، میں بلکل خالی    الذہن تھا- اچانک اللہ تعالیٰ نے یہ سکیم میرے دل پر نازل کی اور میں نے اسے جماعت کے سامنے پیش کر دیا -پس یہ میری تحریک نہیں بلکہ خدا تعالیٰ کی نازل کردہ تحریک ہے۔(</a:t>
            </a:r>
            <a:r>
              <a:rPr lang="ur-PK" sz="6600" dirty="0">
                <a:solidFill>
                  <a:schemeClr val="tx1"/>
                </a:solidFill>
                <a:latin typeface="Jameel Noori Nastaleeq" panose="02000503000000000004" pitchFamily="2" charset="-78"/>
                <a:cs typeface="Jameel Noori Nastaleeq" panose="02000503000000000004" pitchFamily="2" charset="-78"/>
              </a:rPr>
              <a:t>خطبہ جمعہ، ۲۷ نومبر،۱۹۴۲)</a:t>
            </a:r>
            <a:endParaRPr lang="ur-PK" sz="6000" dirty="0">
              <a:solidFill>
                <a:schemeClr val="tx1"/>
              </a:solidFill>
              <a:latin typeface="Jameel Noori Nastaleeq" panose="02000503000000000004" pitchFamily="2" charset="-78"/>
              <a:cs typeface="Jameel Noori Nastaleeq" panose="02000503000000000004" pitchFamily="2" charset="-78"/>
            </a:endParaRPr>
          </a:p>
          <a:p>
            <a:pPr>
              <a:lnSpc>
                <a:spcPct val="160000"/>
              </a:lnSpc>
            </a:pPr>
            <a:endParaRPr lang="ur-PK" sz="4000" dirty="0">
              <a:solidFill>
                <a:schemeClr val="tx1"/>
              </a:solidFill>
              <a:latin typeface="Jameel Noori Nastaleeq" panose="02000503000000000004" pitchFamily="2" charset="-78"/>
              <a:cs typeface="Jameel Noori Nastaleeq" panose="02000503000000000004" pitchFamily="2" charset="-78"/>
            </a:endParaRPr>
          </a:p>
        </p:txBody>
      </p:sp>
      <p:pic>
        <p:nvPicPr>
          <p:cNvPr id="5" name="object 29">
            <a:extLst>
              <a:ext uri="{FF2B5EF4-FFF2-40B4-BE49-F238E27FC236}">
                <a16:creationId xmlns:a16="http://schemas.microsoft.com/office/drawing/2014/main" id="{BCBFC2BD-B3E4-CDAD-FD77-CFA619BCD32B}"/>
              </a:ext>
            </a:extLst>
          </p:cNvPr>
          <p:cNvPicPr/>
          <p:nvPr/>
        </p:nvPicPr>
        <p:blipFill>
          <a:blip r:embed="rId2" cstate="print"/>
          <a:stretch>
            <a:fillRect/>
          </a:stretch>
        </p:blipFill>
        <p:spPr>
          <a:xfrm>
            <a:off x="-2042" y="6526098"/>
            <a:ext cx="3910147" cy="3760901"/>
          </a:xfrm>
          <a:prstGeom prst="rect">
            <a:avLst/>
          </a:prstGeom>
        </p:spPr>
      </p:pic>
      <p:pic>
        <p:nvPicPr>
          <p:cNvPr id="8" name="object 31">
            <a:extLst>
              <a:ext uri="{FF2B5EF4-FFF2-40B4-BE49-F238E27FC236}">
                <a16:creationId xmlns:a16="http://schemas.microsoft.com/office/drawing/2014/main" id="{8C883466-9547-31C0-DBA2-21D04733163F}"/>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11853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7597"/>
            <a:ext cx="18288000" cy="1714500"/>
          </a:xfrm>
        </p:spPr>
        <p:txBody>
          <a:bodyPr>
            <a:normAutofit/>
          </a:bodyPr>
          <a:lstStyle/>
          <a:p>
            <a:pPr algn="ctr"/>
            <a:r>
              <a:rPr lang="en-US" sz="8000" dirty="0">
                <a:solidFill>
                  <a:srgbClr val="008950"/>
                </a:solidFill>
                <a:latin typeface="Footlight MT Light" panose="0204060206030A020304" pitchFamily="18" charset="0"/>
              </a:rPr>
              <a:t>Is it a </a:t>
            </a:r>
            <a:r>
              <a:rPr lang="en-US" sz="8000" dirty="0" smtClean="0">
                <a:solidFill>
                  <a:srgbClr val="008950"/>
                </a:solidFill>
                <a:latin typeface="Footlight MT Light" panose="0204060206030A020304" pitchFamily="18" charset="0"/>
              </a:rPr>
              <a:t>Divine </a:t>
            </a:r>
            <a:r>
              <a:rPr lang="en-US" sz="8000" dirty="0">
                <a:solidFill>
                  <a:srgbClr val="008950"/>
                </a:solidFill>
                <a:latin typeface="Footlight MT Light" panose="0204060206030A020304" pitchFamily="18" charset="0"/>
              </a:rPr>
              <a:t>Scheme?</a:t>
            </a:r>
            <a:endParaRPr lang="en-US" dirty="0">
              <a:solidFill>
                <a:srgbClr val="008950"/>
              </a:solidFill>
              <a:latin typeface="Jameel Noori Nastaleeq" panose="02000503000000000004" pitchFamily="2" charset="-78"/>
              <a:cs typeface="Jameel Noori Nastaleeq" panose="02000503000000000004" pitchFamily="2" charset="-78"/>
            </a:endParaRPr>
          </a:p>
        </p:txBody>
      </p:sp>
      <p:pic>
        <p:nvPicPr>
          <p:cNvPr id="5" name="object 29">
            <a:extLst>
              <a:ext uri="{FF2B5EF4-FFF2-40B4-BE49-F238E27FC236}">
                <a16:creationId xmlns:a16="http://schemas.microsoft.com/office/drawing/2014/main" id="{4FEF3062-E623-6A3E-B381-CC21DA61003E}"/>
              </a:ext>
            </a:extLst>
          </p:cNvPr>
          <p:cNvPicPr/>
          <p:nvPr/>
        </p:nvPicPr>
        <p:blipFill>
          <a:blip r:embed="rId2" cstate="print"/>
          <a:stretch>
            <a:fillRect/>
          </a:stretch>
        </p:blipFill>
        <p:spPr>
          <a:xfrm>
            <a:off x="-2042" y="6526098"/>
            <a:ext cx="3910147" cy="3760901"/>
          </a:xfrm>
          <a:prstGeom prst="rect">
            <a:avLst/>
          </a:prstGeom>
        </p:spPr>
      </p:pic>
      <p:sp>
        <p:nvSpPr>
          <p:cNvPr id="6" name="Content Placeholder 2">
            <a:extLst>
              <a:ext uri="{FF2B5EF4-FFF2-40B4-BE49-F238E27FC236}">
                <a16:creationId xmlns:a16="http://schemas.microsoft.com/office/drawing/2014/main" id="{DC918615-EF44-7CB9-4538-F76AAA8DCA6F}"/>
              </a:ext>
            </a:extLst>
          </p:cNvPr>
          <p:cNvSpPr txBox="1">
            <a:spLocks/>
          </p:cNvSpPr>
          <p:nvPr/>
        </p:nvSpPr>
        <p:spPr>
          <a:xfrm>
            <a:off x="2362200" y="2019300"/>
            <a:ext cx="14097000" cy="7843453"/>
          </a:xfrm>
          <a:prstGeom prst="rect">
            <a:avLst/>
          </a:prstGeom>
        </p:spPr>
        <p:txBody>
          <a:bodyPr wrap="square" lIns="0" tIns="0" rIns="0" bIns="0">
            <a:noAutofit/>
          </a:bodyPr>
          <a:lstStyle>
            <a:lvl1pPr marL="0">
              <a:defRPr sz="4250" b="0" i="0">
                <a:solidFill>
                  <a:srgbClr val="535353"/>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fontAlgn="base"/>
            <a:r>
              <a:rPr lang="ur-PK" sz="4800" dirty="0">
                <a:solidFill>
                  <a:schemeClr val="tx1"/>
                </a:solidFill>
                <a:latin typeface="Footlight MT Light" panose="0204060206030A020304" pitchFamily="18" charset="77"/>
                <a:cs typeface="Jameel Noori Nastaleeq" panose="02000503000000000004" pitchFamily="2" charset="-78"/>
              </a:rPr>
              <a:t> </a:t>
            </a:r>
            <a:r>
              <a:rPr lang="en-US" sz="4800" dirty="0">
                <a:solidFill>
                  <a:schemeClr val="tx1"/>
                </a:solidFill>
                <a:latin typeface="Footlight MT Light" panose="0204060206030A020304" pitchFamily="18" charset="77"/>
                <a:cs typeface="Jameel Noori Nastaleeq" panose="02000503000000000004" pitchFamily="2" charset="-78"/>
              </a:rPr>
              <a:t>I have said that I launched </a:t>
            </a:r>
            <a:r>
              <a:rPr lang="en-US" sz="4800" dirty="0" err="1">
                <a:solidFill>
                  <a:schemeClr val="tx1"/>
                </a:solidFill>
                <a:latin typeface="Footlight MT Light" panose="0204060206030A020304" pitchFamily="18" charset="77"/>
                <a:cs typeface="Jameel Noori Nastaleeq" panose="02000503000000000004" pitchFamily="2" charset="-78"/>
              </a:rPr>
              <a:t>Tahrik</a:t>
            </a:r>
            <a:r>
              <a:rPr lang="en-US" sz="4800" dirty="0">
                <a:solidFill>
                  <a:schemeClr val="tx1"/>
                </a:solidFill>
                <a:latin typeface="Footlight MT Light" panose="0204060206030A020304" pitchFamily="18" charset="77"/>
                <a:cs typeface="Jameel Noori Nastaleeq" panose="02000503000000000004" pitchFamily="2" charset="-78"/>
              </a:rPr>
              <a:t>-e-Jadid, but this is not correct. This scheme was not in my mind at all. Suddenly, a prompting from Allah the Exalted descended upon my heart. So, without committing any kind of falsehood, I can say that the </a:t>
            </a:r>
            <a:r>
              <a:rPr lang="en-US" sz="4800" dirty="0" err="1">
                <a:solidFill>
                  <a:schemeClr val="tx1"/>
                </a:solidFill>
                <a:latin typeface="Footlight MT Light" panose="0204060206030A020304" pitchFamily="18" charset="77"/>
                <a:cs typeface="Jameel Noori Nastaleeq" panose="02000503000000000004" pitchFamily="2" charset="-78"/>
              </a:rPr>
              <a:t>Tehrik</a:t>
            </a:r>
            <a:r>
              <a:rPr lang="en-US" sz="4800" dirty="0">
                <a:solidFill>
                  <a:schemeClr val="tx1"/>
                </a:solidFill>
                <a:latin typeface="Footlight MT Light" panose="0204060206030A020304" pitchFamily="18" charset="77"/>
                <a:cs typeface="Jameel Noori Nastaleeq" panose="02000503000000000004" pitchFamily="2" charset="-78"/>
              </a:rPr>
              <a:t>-e-Jadid which God initiated was not something already in my mind — my mind was completely empty of it. All of a sudden, Allah the Exalted revealed this scheme to my heart, and I presented it before the Jamaat. Therefore, this is not my scheme but a Divinely-revealed initiative from God the Exalted</a:t>
            </a:r>
            <a:r>
              <a:rPr lang="en-US" sz="4800" dirty="0">
                <a:solidFill>
                  <a:schemeClr val="tx1"/>
                </a:solidFill>
                <a:latin typeface="Footlight MT Light" panose="0204060206030A020304" pitchFamily="18" charset="77"/>
                <a:cs typeface="Arial" panose="020B0604020202020204" pitchFamily="34" charset="0"/>
              </a:rPr>
              <a:t>. (Friday Sermon, Nov 27</a:t>
            </a:r>
            <a:r>
              <a:rPr lang="en-US" sz="4800" baseline="30000" dirty="0">
                <a:solidFill>
                  <a:schemeClr val="tx1"/>
                </a:solidFill>
                <a:latin typeface="Footlight MT Light" panose="0204060206030A020304" pitchFamily="18" charset="77"/>
                <a:cs typeface="Arial" panose="020B0604020202020204" pitchFamily="34" charset="0"/>
              </a:rPr>
              <a:t>th</a:t>
            </a:r>
            <a:r>
              <a:rPr lang="en-US" sz="4800" dirty="0">
                <a:solidFill>
                  <a:schemeClr val="tx1"/>
                </a:solidFill>
                <a:latin typeface="Footlight MT Light" panose="0204060206030A020304" pitchFamily="18" charset="77"/>
                <a:cs typeface="Arial" panose="020B0604020202020204" pitchFamily="34" charset="0"/>
              </a:rPr>
              <a:t>,1942)</a:t>
            </a:r>
            <a:endParaRPr lang="ur-PK" sz="4800" dirty="0">
              <a:solidFill>
                <a:schemeClr val="tx1"/>
              </a:solidFill>
              <a:latin typeface="Footlight MT Light" panose="0204060206030A020304" pitchFamily="18" charset="77"/>
              <a:cs typeface="Arial" panose="020B0604020202020204" pitchFamily="34" charset="0"/>
            </a:endParaRPr>
          </a:p>
        </p:txBody>
      </p:sp>
      <p:pic>
        <p:nvPicPr>
          <p:cNvPr id="10" name="object 31">
            <a:extLst>
              <a:ext uri="{FF2B5EF4-FFF2-40B4-BE49-F238E27FC236}">
                <a16:creationId xmlns:a16="http://schemas.microsoft.com/office/drawing/2014/main" id="{BC51CA63-F1FE-223E-50AB-03487DB7D382}"/>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1707746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2705100"/>
            <a:ext cx="13960793" cy="6172200"/>
          </a:xfrm>
        </p:spPr>
        <p:txBody>
          <a:bodyPr>
            <a:normAutofit/>
          </a:bodyPr>
          <a:lstStyle/>
          <a:p>
            <a:pPr algn="r" fontAlgn="base">
              <a:lnSpc>
                <a:spcPct val="170000"/>
              </a:lnSpc>
            </a:pPr>
            <a:r>
              <a:rPr lang="ur-PK" sz="5400" dirty="0">
                <a:solidFill>
                  <a:schemeClr val="tx1"/>
                </a:solidFill>
                <a:latin typeface="Jameel Noori Nastaleeq" panose="02000503000000000004" pitchFamily="2" charset="-78"/>
                <a:cs typeface="Jameel Noori Nastaleeq" panose="02000503000000000004" pitchFamily="2" charset="-78"/>
              </a:rPr>
              <a:t>یہ اسی کا کام ہے اور اسی کے رضا کے لئے میں نے اعلان کیا ہے -زبان گو میری ہے مگر بلاوہ اسی کا ہے -پس مبارک ہے وہ، جو      خدا تعالیٰ کی طرف سے بلاوہ سمجھ کر ہمت اور  دلیری   کے ساتھ آگے بڑھتا ہے  اور  خدا تعالیٰ  رحم کرے اس پر جس کا دل بزلی کے وجہ سے پیچھے  ہٹتا ہے۔(خطبہ جمعہ، ۲۴ نومبر، ۱۹۴۴)</a:t>
            </a:r>
            <a:endParaRPr lang="ur-PK" sz="4400" dirty="0">
              <a:solidFill>
                <a:schemeClr val="tx1"/>
              </a:solidFill>
              <a:latin typeface="Jameel Noori Nastaleeq" panose="02000503000000000004" pitchFamily="2" charset="-78"/>
              <a:cs typeface="Jameel Noori Nastaleeq" panose="02000503000000000004" pitchFamily="2" charset="-78"/>
            </a:endParaRPr>
          </a:p>
        </p:txBody>
      </p:sp>
      <p:pic>
        <p:nvPicPr>
          <p:cNvPr id="5" name="object 29">
            <a:extLst>
              <a:ext uri="{FF2B5EF4-FFF2-40B4-BE49-F238E27FC236}">
                <a16:creationId xmlns:a16="http://schemas.microsoft.com/office/drawing/2014/main" id="{F2B34451-B145-55F7-ACA7-F5605930883D}"/>
              </a:ext>
            </a:extLst>
          </p:cNvPr>
          <p:cNvPicPr/>
          <p:nvPr/>
        </p:nvPicPr>
        <p:blipFill>
          <a:blip r:embed="rId2" cstate="print"/>
          <a:stretch>
            <a:fillRect/>
          </a:stretch>
        </p:blipFill>
        <p:spPr>
          <a:xfrm>
            <a:off x="-2042" y="6526098"/>
            <a:ext cx="3910147" cy="3760901"/>
          </a:xfrm>
          <a:prstGeom prst="rect">
            <a:avLst/>
          </a:prstGeom>
        </p:spPr>
      </p:pic>
      <p:sp>
        <p:nvSpPr>
          <p:cNvPr id="6" name="Title 1">
            <a:extLst>
              <a:ext uri="{FF2B5EF4-FFF2-40B4-BE49-F238E27FC236}">
                <a16:creationId xmlns:a16="http://schemas.microsoft.com/office/drawing/2014/main" id="{C7BB09C6-9263-31BF-DD5F-1B6F5AD8E0C7}"/>
              </a:ext>
            </a:extLst>
          </p:cNvPr>
          <p:cNvSpPr txBox="1">
            <a:spLocks/>
          </p:cNvSpPr>
          <p:nvPr/>
        </p:nvSpPr>
        <p:spPr>
          <a:xfrm>
            <a:off x="0" y="557597"/>
            <a:ext cx="18288000" cy="1714500"/>
          </a:xfrm>
          <a:prstGeom prst="rect">
            <a:avLst/>
          </a:prstGeom>
        </p:spPr>
        <p:txBody>
          <a:bodyPr wrap="square" lIns="0" tIns="0" rIns="0" bIns="0">
            <a:normAutofit/>
          </a:bodyPr>
          <a:lstStyle>
            <a:lvl1pPr>
              <a:defRPr sz="3750" b="1" i="0">
                <a:solidFill>
                  <a:srgbClr val="3F3C3D"/>
                </a:solidFill>
                <a:latin typeface="Arial"/>
                <a:ea typeface="+mj-ea"/>
                <a:cs typeface="Arial"/>
              </a:defRPr>
            </a:lvl1pPr>
          </a:lstStyle>
          <a:p>
            <a:pPr algn="ctr"/>
            <a:r>
              <a:rPr lang="ur-PK" sz="8000" dirty="0">
                <a:solidFill>
                  <a:srgbClr val="008950"/>
                </a:solidFill>
                <a:latin typeface="Jameel Noori Nastaleeq" panose="02000503000000000004" pitchFamily="2" charset="-78"/>
                <a:cs typeface="Jameel Noori Nastaleeq" panose="02000503000000000004" pitchFamily="2" charset="-78"/>
              </a:rPr>
              <a:t>کیا یہ ایک الٰہی منصوبہ ہے؟</a:t>
            </a:r>
            <a:endParaRPr lang="en-US" dirty="0">
              <a:solidFill>
                <a:srgbClr val="008950"/>
              </a:solidFill>
              <a:latin typeface="Jameel Noori Nastaleeq" panose="02000503000000000004" pitchFamily="2" charset="-78"/>
              <a:cs typeface="Jameel Noori Nastaleeq" panose="02000503000000000004" pitchFamily="2" charset="-78"/>
            </a:endParaRPr>
          </a:p>
        </p:txBody>
      </p:sp>
      <p:pic>
        <p:nvPicPr>
          <p:cNvPr id="10" name="object 31">
            <a:extLst>
              <a:ext uri="{FF2B5EF4-FFF2-40B4-BE49-F238E27FC236}">
                <a16:creationId xmlns:a16="http://schemas.microsoft.com/office/drawing/2014/main" id="{EE489DF9-AA4C-83DD-9CF0-B01A5B6D6E3C}"/>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244820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4D561D8F-9D82-BC77-85DA-FB74B1BB0B2A}"/>
              </a:ext>
            </a:extLst>
          </p:cNvPr>
          <p:cNvPicPr/>
          <p:nvPr/>
        </p:nvPicPr>
        <p:blipFill>
          <a:blip r:embed="rId2" cstate="print"/>
          <a:stretch>
            <a:fillRect/>
          </a:stretch>
        </p:blipFill>
        <p:spPr>
          <a:xfrm>
            <a:off x="13702312" y="6882983"/>
            <a:ext cx="4585687" cy="3404016"/>
          </a:xfrm>
          <a:prstGeom prst="rect">
            <a:avLst/>
          </a:prstGeom>
        </p:spPr>
      </p:pic>
      <p:sp>
        <p:nvSpPr>
          <p:cNvPr id="3" name="Content Placeholder 2"/>
          <p:cNvSpPr>
            <a:spLocks noGrp="1"/>
          </p:cNvSpPr>
          <p:nvPr>
            <p:ph idx="1"/>
          </p:nvPr>
        </p:nvSpPr>
        <p:spPr>
          <a:xfrm>
            <a:off x="2401200" y="2609649"/>
            <a:ext cx="14058000" cy="6432550"/>
          </a:xfrm>
        </p:spPr>
        <p:txBody>
          <a:bodyPr>
            <a:normAutofit fontScale="92500"/>
          </a:bodyPr>
          <a:lstStyle/>
          <a:p>
            <a:pPr>
              <a:lnSpc>
                <a:spcPct val="150000"/>
              </a:lnSpc>
            </a:pPr>
            <a:r>
              <a:rPr lang="en-US" sz="4800" dirty="0">
                <a:solidFill>
                  <a:schemeClr val="tx1"/>
                </a:solidFill>
                <a:latin typeface="Footlight MT Light" panose="0204060206030A020304" pitchFamily="18" charset="0"/>
                <a:cs typeface="Segoe UI" panose="020B0502040204020203" pitchFamily="34" charset="0"/>
              </a:rPr>
              <a:t>It was the year 1934. Jealousy had turned into open enmity against the </a:t>
            </a:r>
            <a:r>
              <a:rPr lang="en-US" sz="4800" dirty="0" err="1">
                <a:solidFill>
                  <a:schemeClr val="tx1"/>
                </a:solidFill>
                <a:latin typeface="Footlight MT Light" panose="0204060206030A020304" pitchFamily="18" charset="0"/>
                <a:cs typeface="Segoe UI" panose="020B0502040204020203" pitchFamily="34" charset="0"/>
              </a:rPr>
              <a:t>Jama’at</a:t>
            </a:r>
            <a:r>
              <a:rPr lang="en-US" sz="4800" dirty="0">
                <a:solidFill>
                  <a:schemeClr val="tx1"/>
                </a:solidFill>
                <a:latin typeface="Footlight MT Light" panose="0204060206030A020304" pitchFamily="18" charset="0"/>
                <a:cs typeface="Segoe UI" panose="020B0502040204020203" pitchFamily="34" charset="0"/>
              </a:rPr>
              <a:t> from all circles of the Muslim world, particularly those who were in close proximity; those who had apprehensions about the rapidly escalating success of the </a:t>
            </a:r>
            <a:r>
              <a:rPr lang="en-US" sz="4800" dirty="0" err="1">
                <a:solidFill>
                  <a:schemeClr val="tx1"/>
                </a:solidFill>
                <a:latin typeface="Footlight MT Light" panose="0204060206030A020304" pitchFamily="18" charset="0"/>
                <a:cs typeface="Segoe UI" panose="020B0502040204020203" pitchFamily="34" charset="0"/>
              </a:rPr>
              <a:t>Jama’at</a:t>
            </a:r>
            <a:r>
              <a:rPr lang="en-US" sz="4800" dirty="0">
                <a:solidFill>
                  <a:schemeClr val="tx1"/>
                </a:solidFill>
                <a:latin typeface="Footlight MT Light" panose="0204060206030A020304" pitchFamily="18" charset="0"/>
                <a:cs typeface="Segoe UI" panose="020B0502040204020203" pitchFamily="34" charset="0"/>
              </a:rPr>
              <a:t>. They chose to join hands and formed a bloc against the </a:t>
            </a:r>
            <a:r>
              <a:rPr lang="en-US" sz="4800" dirty="0" err="1">
                <a:solidFill>
                  <a:schemeClr val="tx1"/>
                </a:solidFill>
                <a:latin typeface="Footlight MT Light" panose="0204060206030A020304" pitchFamily="18" charset="0"/>
                <a:cs typeface="Segoe UI" panose="020B0502040204020203" pitchFamily="34" charset="0"/>
              </a:rPr>
              <a:t>Jama’at</a:t>
            </a:r>
            <a:r>
              <a:rPr lang="en-US" sz="4800" dirty="0">
                <a:solidFill>
                  <a:schemeClr val="tx1"/>
                </a:solidFill>
                <a:latin typeface="Footlight MT Light" panose="0204060206030A020304" pitchFamily="18" charset="0"/>
                <a:cs typeface="Segoe UI" panose="020B0502040204020203" pitchFamily="34" charset="0"/>
              </a:rPr>
              <a:t> in the form of Majlis-e-Ahrar-e-Islam. </a:t>
            </a:r>
          </a:p>
        </p:txBody>
      </p:sp>
      <p:pic>
        <p:nvPicPr>
          <p:cNvPr id="6" name="object 29">
            <a:extLst>
              <a:ext uri="{FF2B5EF4-FFF2-40B4-BE49-F238E27FC236}">
                <a16:creationId xmlns:a16="http://schemas.microsoft.com/office/drawing/2014/main" id="{AB547DA2-CF84-C19B-2A48-00CD75373100}"/>
              </a:ext>
            </a:extLst>
          </p:cNvPr>
          <p:cNvPicPr/>
          <p:nvPr/>
        </p:nvPicPr>
        <p:blipFill>
          <a:blip r:embed="rId3" cstate="print"/>
          <a:stretch>
            <a:fillRect/>
          </a:stretch>
        </p:blipFill>
        <p:spPr>
          <a:xfrm>
            <a:off x="-2042" y="6526098"/>
            <a:ext cx="3910147" cy="3760901"/>
          </a:xfrm>
          <a:prstGeom prst="rect">
            <a:avLst/>
          </a:prstGeom>
        </p:spPr>
      </p:pic>
      <p:sp>
        <p:nvSpPr>
          <p:cNvPr id="8" name="Title 1">
            <a:extLst>
              <a:ext uri="{FF2B5EF4-FFF2-40B4-BE49-F238E27FC236}">
                <a16:creationId xmlns:a16="http://schemas.microsoft.com/office/drawing/2014/main" id="{CA2E9BD7-2926-7FA0-3E9F-6C886EEA5C85}"/>
              </a:ext>
            </a:extLst>
          </p:cNvPr>
          <p:cNvSpPr txBox="1">
            <a:spLocks/>
          </p:cNvSpPr>
          <p:nvPr/>
        </p:nvSpPr>
        <p:spPr>
          <a:xfrm>
            <a:off x="0" y="192622"/>
            <a:ext cx="18290043" cy="1790699"/>
          </a:xfrm>
          <a:prstGeom prst="rect">
            <a:avLst/>
          </a:prstGeom>
        </p:spPr>
        <p:txBody>
          <a:bodyPr wrap="square" lIns="0" tIns="0" rIns="0" bIns="0">
            <a:noAutofit/>
          </a:bodyPr>
          <a:lstStyle>
            <a:lvl1pPr>
              <a:defRPr sz="3750" b="1" i="0">
                <a:solidFill>
                  <a:srgbClr val="3F3C3D"/>
                </a:solidFill>
                <a:latin typeface="Arial"/>
                <a:ea typeface="+mj-ea"/>
                <a:cs typeface="Arial"/>
              </a:defRPr>
            </a:lvl1pPr>
          </a:lstStyle>
          <a:p>
            <a:pPr algn="ctr"/>
            <a:r>
              <a:rPr lang="en-US" sz="6000" dirty="0" err="1">
                <a:solidFill>
                  <a:srgbClr val="009100"/>
                </a:solidFill>
                <a:latin typeface="Footlight MT Light" panose="0204060206030A020304" pitchFamily="18" charset="77"/>
                <a:cs typeface="Arial" panose="020B0604020202020204" pitchFamily="34" charset="0"/>
              </a:rPr>
              <a:t>Tahrik</a:t>
            </a:r>
            <a:r>
              <a:rPr lang="en-US" sz="6000" dirty="0">
                <a:solidFill>
                  <a:srgbClr val="009100"/>
                </a:solidFill>
                <a:latin typeface="Footlight MT Light" panose="0204060206030A020304" pitchFamily="18" charset="77"/>
                <a:cs typeface="Arial" panose="020B0604020202020204" pitchFamily="34" charset="0"/>
              </a:rPr>
              <a:t>-e-Jadid: A Divine Call to Sacrifice</a:t>
            </a:r>
            <a:endParaRPr lang="en-US" sz="6000" dirty="0">
              <a:solidFill>
                <a:srgbClr val="009100"/>
              </a:solidFill>
              <a:latin typeface="Footlight MT Light" panose="0204060206030A020304" pitchFamily="18" charset="77"/>
              <a:cs typeface="Segoe UI" panose="020B0502040204020203" pitchFamily="34" charset="0"/>
            </a:endParaRPr>
          </a:p>
        </p:txBody>
      </p:sp>
      <p:pic>
        <p:nvPicPr>
          <p:cNvPr id="11" name="object 31">
            <a:extLst>
              <a:ext uri="{FF2B5EF4-FFF2-40B4-BE49-F238E27FC236}">
                <a16:creationId xmlns:a16="http://schemas.microsoft.com/office/drawing/2014/main" id="{605DCD72-26C1-E3B3-6FB0-0DD5B8427AAE}"/>
              </a:ext>
            </a:extLst>
          </p:cNvPr>
          <p:cNvPicPr>
            <a:picLocks noChangeAspect="1"/>
          </p:cNvPicPr>
          <p:nvPr/>
        </p:nvPicPr>
        <p:blipFill>
          <a:blip r:embed="rId4" cstate="print"/>
          <a:srcRect r="45810"/>
          <a:stretch>
            <a:fillRect/>
          </a:stretch>
        </p:blipFill>
        <p:spPr>
          <a:xfrm>
            <a:off x="-255658" y="4335779"/>
            <a:ext cx="2403242" cy="591312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3C002-74E2-495D-5B56-091C0E8608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76D603-4527-C968-8ED0-E2DEB24B523C}"/>
              </a:ext>
            </a:extLst>
          </p:cNvPr>
          <p:cNvSpPr>
            <a:spLocks noGrp="1"/>
          </p:cNvSpPr>
          <p:nvPr>
            <p:ph idx="1"/>
          </p:nvPr>
        </p:nvSpPr>
        <p:spPr>
          <a:xfrm>
            <a:off x="2147584" y="2435994"/>
            <a:ext cx="14173200" cy="6788945"/>
          </a:xfrm>
        </p:spPr>
        <p:txBody>
          <a:bodyPr>
            <a:noAutofit/>
          </a:bodyPr>
          <a:lstStyle/>
          <a:p>
            <a:pPr algn="l" fontAlgn="base"/>
            <a:r>
              <a:rPr lang="en-US" sz="4800" dirty="0">
                <a:solidFill>
                  <a:schemeClr val="tx1"/>
                </a:solidFill>
                <a:latin typeface="Footlight MT Light" panose="0204060206030A020304" pitchFamily="18" charset="77"/>
                <a:cs typeface="Jameel Noori Nastaleeq" panose="02000503000000000004" pitchFamily="2" charset="-78"/>
              </a:rPr>
              <a:t>This is His work, and for His pleasure alone I have made this announcement. The tongue may be mine, but the call is His. Blessed, therefore, is the one who considers it a call from God the Exalted and steps forward with courage and determination. And may God the Exalted have mercy on the one whose heart retreats because of cowardice</a:t>
            </a:r>
            <a:r>
              <a:rPr lang="ur-PK" sz="4800" dirty="0">
                <a:solidFill>
                  <a:schemeClr val="tx1"/>
                </a:solidFill>
                <a:latin typeface="Footlight MT Light" panose="0204060206030A020304" pitchFamily="18" charset="77"/>
                <a:cs typeface="Jameel Noori Nastaleeq" panose="02000503000000000004" pitchFamily="2" charset="-78"/>
              </a:rPr>
              <a:t>۔</a:t>
            </a:r>
            <a:r>
              <a:rPr lang="en-US" sz="4800" dirty="0">
                <a:solidFill>
                  <a:schemeClr val="tx1"/>
                </a:solidFill>
                <a:latin typeface="Footlight MT Light" panose="0204060206030A020304" pitchFamily="18" charset="77"/>
              </a:rPr>
              <a:t> (Friday Sermon, Nov 24</a:t>
            </a:r>
            <a:r>
              <a:rPr lang="en-US" sz="4800" baseline="30000" dirty="0">
                <a:solidFill>
                  <a:schemeClr val="tx1"/>
                </a:solidFill>
                <a:latin typeface="Footlight MT Light" panose="0204060206030A020304" pitchFamily="18" charset="77"/>
              </a:rPr>
              <a:t>th</a:t>
            </a:r>
            <a:r>
              <a:rPr lang="en-US" sz="4800" dirty="0">
                <a:solidFill>
                  <a:schemeClr val="tx1"/>
                </a:solidFill>
                <a:latin typeface="Footlight MT Light" panose="0204060206030A020304" pitchFamily="18" charset="77"/>
              </a:rPr>
              <a:t>, 1944)</a:t>
            </a:r>
            <a:endParaRPr lang="en-US" sz="4800" dirty="0">
              <a:solidFill>
                <a:schemeClr val="tx1"/>
              </a:solidFill>
              <a:latin typeface="Footlight MT Light" panose="0204060206030A020304" pitchFamily="18" charset="77"/>
              <a:cs typeface="Jameel Noori Nastaleeq" panose="02000503000000000004" pitchFamily="2" charset="-78"/>
            </a:endParaRPr>
          </a:p>
        </p:txBody>
      </p:sp>
      <p:pic>
        <p:nvPicPr>
          <p:cNvPr id="5" name="object 29">
            <a:extLst>
              <a:ext uri="{FF2B5EF4-FFF2-40B4-BE49-F238E27FC236}">
                <a16:creationId xmlns:a16="http://schemas.microsoft.com/office/drawing/2014/main" id="{E7CA7AA4-2E71-5B01-DA39-CE8A677C3FF1}"/>
              </a:ext>
            </a:extLst>
          </p:cNvPr>
          <p:cNvPicPr/>
          <p:nvPr/>
        </p:nvPicPr>
        <p:blipFill>
          <a:blip r:embed="rId2" cstate="print"/>
          <a:stretch>
            <a:fillRect/>
          </a:stretch>
        </p:blipFill>
        <p:spPr>
          <a:xfrm>
            <a:off x="-2042" y="6526098"/>
            <a:ext cx="3910147" cy="3760901"/>
          </a:xfrm>
          <a:prstGeom prst="rect">
            <a:avLst/>
          </a:prstGeom>
        </p:spPr>
      </p:pic>
      <p:sp>
        <p:nvSpPr>
          <p:cNvPr id="8" name="Title 1">
            <a:extLst>
              <a:ext uri="{FF2B5EF4-FFF2-40B4-BE49-F238E27FC236}">
                <a16:creationId xmlns:a16="http://schemas.microsoft.com/office/drawing/2014/main" id="{F1E6F56D-74A7-82B1-326A-5F8500D3E9E8}"/>
              </a:ext>
            </a:extLst>
          </p:cNvPr>
          <p:cNvSpPr>
            <a:spLocks noGrp="1"/>
          </p:cNvSpPr>
          <p:nvPr>
            <p:ph type="title"/>
          </p:nvPr>
        </p:nvSpPr>
        <p:spPr>
          <a:xfrm>
            <a:off x="0" y="557597"/>
            <a:ext cx="18288000" cy="1714500"/>
          </a:xfrm>
        </p:spPr>
        <p:txBody>
          <a:bodyPr>
            <a:normAutofit/>
          </a:bodyPr>
          <a:lstStyle/>
          <a:p>
            <a:pPr algn="ctr"/>
            <a:r>
              <a:rPr lang="en-US" sz="8000" dirty="0">
                <a:solidFill>
                  <a:srgbClr val="008950"/>
                </a:solidFill>
                <a:latin typeface="Footlight MT Light" panose="0204060206030A020304" pitchFamily="18" charset="0"/>
              </a:rPr>
              <a:t>Is it a </a:t>
            </a:r>
            <a:r>
              <a:rPr lang="en-US" sz="8000" dirty="0" smtClean="0">
                <a:solidFill>
                  <a:srgbClr val="008950"/>
                </a:solidFill>
                <a:latin typeface="Footlight MT Light" panose="0204060206030A020304" pitchFamily="18" charset="0"/>
              </a:rPr>
              <a:t>Divine </a:t>
            </a:r>
            <a:r>
              <a:rPr lang="en-US" sz="8000" dirty="0">
                <a:solidFill>
                  <a:srgbClr val="008950"/>
                </a:solidFill>
                <a:latin typeface="Footlight MT Light" panose="0204060206030A020304" pitchFamily="18" charset="0"/>
              </a:rPr>
              <a:t>Scheme?</a:t>
            </a:r>
            <a:endParaRPr lang="en-US" dirty="0">
              <a:solidFill>
                <a:srgbClr val="008950"/>
              </a:solidFill>
              <a:latin typeface="Jameel Noori Nastaleeq" panose="02000503000000000004" pitchFamily="2" charset="-78"/>
              <a:cs typeface="Jameel Noori Nastaleeq" panose="02000503000000000004" pitchFamily="2" charset="-78"/>
            </a:endParaRPr>
          </a:p>
        </p:txBody>
      </p:sp>
      <p:pic>
        <p:nvPicPr>
          <p:cNvPr id="10" name="object 31">
            <a:extLst>
              <a:ext uri="{FF2B5EF4-FFF2-40B4-BE49-F238E27FC236}">
                <a16:creationId xmlns:a16="http://schemas.microsoft.com/office/drawing/2014/main" id="{BA995543-43E7-8B27-8586-CB4BEAEC0627}"/>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3097718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7584" y="2133599"/>
            <a:ext cx="14311616" cy="7581901"/>
          </a:xfrm>
        </p:spPr>
        <p:txBody>
          <a:bodyPr>
            <a:noAutofit/>
          </a:bodyPr>
          <a:lstStyle/>
          <a:p>
            <a:pPr algn="r" rtl="1">
              <a:lnSpc>
                <a:spcPct val="150000"/>
              </a:lnSpc>
            </a:pPr>
            <a:r>
              <a:rPr lang="ar-AE" sz="4800" dirty="0">
                <a:solidFill>
                  <a:schemeClr val="tx1"/>
                </a:solidFill>
                <a:latin typeface="Jameel Noori Nastaleeq" panose="02000503000000000004" pitchFamily="2" charset="-78"/>
                <a:cs typeface="Jameel Noori Nastaleeq" panose="02000503000000000004" pitchFamily="2" charset="-78"/>
              </a:rPr>
              <a:t>یاد رکھو کہ یہ تحریک خدا تعالیٰ کی طرف سے ہےاس لیے وہ اسے ضرور ترقی دے گااور اس کی راہ میں جو روکیں ہوں گے ان کو بھی دور کر دے گا۔ اور اگر زمین سے اس کے سامان پیدا نہ ہوں گے تو آسمان سے خدا تعالیٰ اس کو برکت دے گا۔ اور مبارک ہیں وہ جو بڑھ بڑھ کر اس تحریک میں حصہ لیتے ہیں کیونکہ ان کا نام ادب اور احترام سے اسلام کی تاریخ میں ہمیشہ زندہ رہے گا۔ اور خدا تعالیٰ کے دربار میں یہ لوگ خاص عزت کا مقام پائیں گے کیونکہ انہوں نے خود تکلیف اٹھا کر دین کی مضبوطی کے لیے کوشش کی۔ اور اِن کی اولادوں کا </a:t>
            </a:r>
            <a:r>
              <a:rPr lang="ur-PK" sz="4800" dirty="0">
                <a:solidFill>
                  <a:schemeClr val="tx1"/>
                </a:solidFill>
                <a:latin typeface="Jameel Noori Nastaleeq" panose="02000503000000000004" pitchFamily="2" charset="-78"/>
                <a:cs typeface="Jameel Noori Nastaleeq" panose="02000503000000000004" pitchFamily="2" charset="-78"/>
              </a:rPr>
              <a:t>اللہ </a:t>
            </a:r>
            <a:r>
              <a:rPr lang="ar-AE" sz="4800" dirty="0">
                <a:solidFill>
                  <a:schemeClr val="tx1"/>
                </a:solidFill>
                <a:latin typeface="Jameel Noori Nastaleeq" panose="02000503000000000004" pitchFamily="2" charset="-78"/>
                <a:cs typeface="Jameel Noori Nastaleeq" panose="02000503000000000004" pitchFamily="2" charset="-78"/>
              </a:rPr>
              <a:t> تعالیٰ خُود مُتَکَفِّل ہوگا اور آسمانی نُور اِن کے سینوں سے اُبل کر نِکلتا رہے گا اور دُنیا کو روشن کرتا رہے گا۔</a:t>
            </a:r>
            <a:r>
              <a:rPr lang="en-US" sz="4800" dirty="0">
                <a:solidFill>
                  <a:schemeClr val="tx1"/>
                </a:solidFill>
                <a:latin typeface="Jameel Noori Nastaleeq" panose="02000503000000000004" pitchFamily="2" charset="-78"/>
                <a:cs typeface="Jameel Noori Nastaleeq" panose="02000503000000000004" pitchFamily="2" charset="-78"/>
              </a:rPr>
              <a:t> </a:t>
            </a:r>
            <a:r>
              <a:rPr lang="ur-PK" sz="4800" dirty="0">
                <a:solidFill>
                  <a:schemeClr val="tx1"/>
                </a:solidFill>
                <a:latin typeface="Jameel Noori Nastaleeq" panose="02000503000000000004" pitchFamily="2" charset="-78"/>
                <a:cs typeface="Jameel Noori Nastaleeq" panose="02000503000000000004" pitchFamily="2" charset="-78"/>
              </a:rPr>
              <a:t>(خطبہ جمعہ، ۲۴، نومبر ۱۹۳۹</a:t>
            </a:r>
            <a:r>
              <a:rPr lang="ar-AE" sz="4800" dirty="0">
                <a:solidFill>
                  <a:schemeClr val="tx1"/>
                </a:solidFill>
                <a:latin typeface="Jameel Noori Nastaleeq" panose="02000503000000000004" pitchFamily="2" charset="-78"/>
                <a:cs typeface="Jameel Noori Nastaleeq" panose="02000503000000000004" pitchFamily="2" charset="-78"/>
              </a:rPr>
              <a:t>)</a:t>
            </a:r>
          </a:p>
        </p:txBody>
      </p:sp>
      <p:pic>
        <p:nvPicPr>
          <p:cNvPr id="5" name="object 29">
            <a:extLst>
              <a:ext uri="{FF2B5EF4-FFF2-40B4-BE49-F238E27FC236}">
                <a16:creationId xmlns:a16="http://schemas.microsoft.com/office/drawing/2014/main" id="{A26ED939-2D56-8539-0B36-557B34881DF8}"/>
              </a:ext>
            </a:extLst>
          </p:cNvPr>
          <p:cNvPicPr/>
          <p:nvPr/>
        </p:nvPicPr>
        <p:blipFill>
          <a:blip r:embed="rId2" cstate="print"/>
          <a:stretch>
            <a:fillRect/>
          </a:stretch>
        </p:blipFill>
        <p:spPr>
          <a:xfrm>
            <a:off x="-2042" y="6526098"/>
            <a:ext cx="3910147" cy="3760901"/>
          </a:xfrm>
          <a:prstGeom prst="rect">
            <a:avLst/>
          </a:prstGeom>
        </p:spPr>
      </p:pic>
      <p:sp>
        <p:nvSpPr>
          <p:cNvPr id="6" name="Title 1">
            <a:extLst>
              <a:ext uri="{FF2B5EF4-FFF2-40B4-BE49-F238E27FC236}">
                <a16:creationId xmlns:a16="http://schemas.microsoft.com/office/drawing/2014/main" id="{EFDB4A40-3A73-9069-E0CD-D66DB345A8A0}"/>
              </a:ext>
            </a:extLst>
          </p:cNvPr>
          <p:cNvSpPr txBox="1">
            <a:spLocks/>
          </p:cNvSpPr>
          <p:nvPr/>
        </p:nvSpPr>
        <p:spPr>
          <a:xfrm>
            <a:off x="0" y="557597"/>
            <a:ext cx="18288000" cy="1714500"/>
          </a:xfrm>
          <a:prstGeom prst="rect">
            <a:avLst/>
          </a:prstGeom>
        </p:spPr>
        <p:txBody>
          <a:bodyPr wrap="square" lIns="0" tIns="0" rIns="0" bIns="0">
            <a:normAutofit/>
          </a:bodyPr>
          <a:lstStyle>
            <a:lvl1pPr>
              <a:defRPr sz="3750" b="1" i="0">
                <a:solidFill>
                  <a:srgbClr val="3F3C3D"/>
                </a:solidFill>
                <a:latin typeface="Arial"/>
                <a:ea typeface="+mj-ea"/>
                <a:cs typeface="Arial"/>
              </a:defRPr>
            </a:lvl1pPr>
          </a:lstStyle>
          <a:p>
            <a:pPr algn="ctr"/>
            <a:r>
              <a:rPr lang="ur-PK" sz="8000" dirty="0">
                <a:solidFill>
                  <a:srgbClr val="008950"/>
                </a:solidFill>
                <a:latin typeface="Jameel Noori Nastaleeq" panose="02000503000000000004" pitchFamily="2" charset="-78"/>
                <a:cs typeface="Jameel Noori Nastaleeq" panose="02000503000000000004" pitchFamily="2" charset="-78"/>
              </a:rPr>
              <a:t>کیا یہ ایک الٰہی منصوبہ ہے؟</a:t>
            </a:r>
            <a:endParaRPr lang="en-US" dirty="0">
              <a:solidFill>
                <a:srgbClr val="008950"/>
              </a:solidFill>
              <a:latin typeface="Jameel Noori Nastaleeq" panose="02000503000000000004" pitchFamily="2" charset="-78"/>
              <a:cs typeface="Jameel Noori Nastaleeq" panose="02000503000000000004" pitchFamily="2" charset="-78"/>
            </a:endParaRPr>
          </a:p>
        </p:txBody>
      </p:sp>
      <p:pic>
        <p:nvPicPr>
          <p:cNvPr id="10" name="object 31">
            <a:extLst>
              <a:ext uri="{FF2B5EF4-FFF2-40B4-BE49-F238E27FC236}">
                <a16:creationId xmlns:a16="http://schemas.microsoft.com/office/drawing/2014/main" id="{AA24208C-D309-D074-DAD8-EFEB4481F7F0}"/>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3539608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9">
            <a:extLst>
              <a:ext uri="{FF2B5EF4-FFF2-40B4-BE49-F238E27FC236}">
                <a16:creationId xmlns:a16="http://schemas.microsoft.com/office/drawing/2014/main" id="{429A5C9F-A61E-3220-56C3-4D4D228F80C0}"/>
              </a:ext>
            </a:extLst>
          </p:cNvPr>
          <p:cNvPicPr/>
          <p:nvPr/>
        </p:nvPicPr>
        <p:blipFill>
          <a:blip r:embed="rId2" cstate="print"/>
          <a:stretch>
            <a:fillRect/>
          </a:stretch>
        </p:blipFill>
        <p:spPr>
          <a:xfrm>
            <a:off x="-2042" y="6526098"/>
            <a:ext cx="3910147" cy="3760901"/>
          </a:xfrm>
          <a:prstGeom prst="rect">
            <a:avLst/>
          </a:prstGeom>
        </p:spPr>
      </p:pic>
      <p:sp>
        <p:nvSpPr>
          <p:cNvPr id="3" name="Content Placeholder 2"/>
          <p:cNvSpPr>
            <a:spLocks noGrp="1"/>
          </p:cNvSpPr>
          <p:nvPr>
            <p:ph idx="1"/>
          </p:nvPr>
        </p:nvSpPr>
        <p:spPr>
          <a:xfrm>
            <a:off x="2362200" y="1562100"/>
            <a:ext cx="14554200" cy="8312729"/>
          </a:xfrm>
        </p:spPr>
        <p:txBody>
          <a:bodyPr>
            <a:noAutofit/>
          </a:bodyPr>
          <a:lstStyle/>
          <a:p>
            <a:r>
              <a:rPr lang="en-US" sz="4400" dirty="0">
                <a:solidFill>
                  <a:schemeClr val="tx1"/>
                </a:solidFill>
                <a:latin typeface="Footlight MT Light" panose="0204060206030A020304" pitchFamily="18" charset="0"/>
                <a:cs typeface="Segoe UI" panose="020B0502040204020203" pitchFamily="34" charset="0"/>
              </a:rPr>
              <a:t>Remember that this scheme is from Allah the Almighty; therefore, He will surely grant it success. He Himself will remove hindrances from its path. And if the means for its support do not arise from the earth, Allah will bless it from the heavens. Blessed are those who repeatedly and wholeheartedly take part in this movement, for their names will forever remain honored and respected in the history of Islam. In the divine court of Allah, these people will hold a place of special honor, for they endured hardships and strived for the strengthening of faith. Allah Himself will take care of their children, and heavenly light will continue to flow from their hearts, illuminating the world. </a:t>
            </a:r>
          </a:p>
          <a:p>
            <a:r>
              <a:rPr lang="en-US" sz="4400" dirty="0">
                <a:solidFill>
                  <a:schemeClr val="tx1"/>
                </a:solidFill>
                <a:latin typeface="Footlight MT Light" panose="0204060206030A020304" pitchFamily="18" charset="0"/>
                <a:cs typeface="Segoe UI" panose="020B0502040204020203" pitchFamily="34" charset="0"/>
              </a:rPr>
              <a:t>(</a:t>
            </a:r>
            <a:r>
              <a:rPr lang="en-US" sz="4400" dirty="0">
                <a:solidFill>
                  <a:schemeClr val="tx1"/>
                </a:solidFill>
                <a:latin typeface="Footlight MT Light" panose="0204060206030A020304" pitchFamily="18" charset="0"/>
              </a:rPr>
              <a:t>Friday Sermon,  Nov 24</a:t>
            </a:r>
            <a:r>
              <a:rPr lang="en-US" sz="4400" baseline="30000" dirty="0">
                <a:solidFill>
                  <a:schemeClr val="tx1"/>
                </a:solidFill>
                <a:latin typeface="Footlight MT Light" panose="0204060206030A020304" pitchFamily="18" charset="0"/>
              </a:rPr>
              <a:t>th</a:t>
            </a:r>
            <a:r>
              <a:rPr lang="en-US" sz="4400" dirty="0">
                <a:solidFill>
                  <a:schemeClr val="tx1"/>
                </a:solidFill>
                <a:latin typeface="Footlight MT Light" panose="0204060206030A020304" pitchFamily="18" charset="0"/>
              </a:rPr>
              <a:t>, 1939)</a:t>
            </a:r>
            <a:endParaRPr lang="en-US" sz="4400" dirty="0">
              <a:solidFill>
                <a:schemeClr val="tx1"/>
              </a:solidFill>
              <a:latin typeface="Footlight MT Light" panose="0204060206030A020304" pitchFamily="18" charset="0"/>
              <a:cs typeface="Segoe UI" panose="020B0502040204020203" pitchFamily="34" charset="0"/>
            </a:endParaRPr>
          </a:p>
          <a:p>
            <a:pPr algn="r"/>
            <a:endParaRPr lang="en-US" sz="4400" dirty="0">
              <a:solidFill>
                <a:schemeClr val="tx1"/>
              </a:solidFill>
              <a:latin typeface="Footlight MT Light" panose="0204060206030A020304" pitchFamily="18" charset="0"/>
              <a:cs typeface="Jameel Noori Nastaleeq" panose="02000503000000000004" pitchFamily="2" charset="-78"/>
            </a:endParaRPr>
          </a:p>
        </p:txBody>
      </p:sp>
      <p:sp>
        <p:nvSpPr>
          <p:cNvPr id="6" name="Title 1">
            <a:extLst>
              <a:ext uri="{FF2B5EF4-FFF2-40B4-BE49-F238E27FC236}">
                <a16:creationId xmlns:a16="http://schemas.microsoft.com/office/drawing/2014/main" id="{C57BCB88-6576-9E3B-5182-91F01A45BC92}"/>
              </a:ext>
            </a:extLst>
          </p:cNvPr>
          <p:cNvSpPr txBox="1">
            <a:spLocks/>
          </p:cNvSpPr>
          <p:nvPr/>
        </p:nvSpPr>
        <p:spPr>
          <a:xfrm>
            <a:off x="0" y="557597"/>
            <a:ext cx="18288000" cy="1714500"/>
          </a:xfrm>
          <a:prstGeom prst="rect">
            <a:avLst/>
          </a:prstGeom>
        </p:spPr>
        <p:txBody>
          <a:bodyPr wrap="square" lIns="0" tIns="0" rIns="0" bIns="0">
            <a:normAutofit/>
          </a:bodyPr>
          <a:lstStyle>
            <a:lvl1pPr>
              <a:defRPr sz="3750" b="1" i="0">
                <a:solidFill>
                  <a:srgbClr val="3F3C3D"/>
                </a:solidFill>
                <a:latin typeface="Arial"/>
                <a:ea typeface="+mj-ea"/>
                <a:cs typeface="Arial"/>
              </a:defRPr>
            </a:lvl1pPr>
          </a:lstStyle>
          <a:p>
            <a:pPr algn="ctr"/>
            <a:r>
              <a:rPr lang="en-US" sz="8000" dirty="0">
                <a:solidFill>
                  <a:srgbClr val="008950"/>
                </a:solidFill>
                <a:latin typeface="Footlight MT Light" panose="0204060206030A020304" pitchFamily="18" charset="0"/>
              </a:rPr>
              <a:t>Is it a </a:t>
            </a:r>
            <a:r>
              <a:rPr lang="en-US" sz="8000" dirty="0" smtClean="0">
                <a:solidFill>
                  <a:srgbClr val="008950"/>
                </a:solidFill>
                <a:latin typeface="Footlight MT Light" panose="0204060206030A020304" pitchFamily="18" charset="0"/>
              </a:rPr>
              <a:t>Divine </a:t>
            </a:r>
            <a:r>
              <a:rPr lang="en-US" sz="8000" dirty="0">
                <a:solidFill>
                  <a:srgbClr val="008950"/>
                </a:solidFill>
                <a:latin typeface="Footlight MT Light" panose="0204060206030A020304" pitchFamily="18" charset="0"/>
              </a:rPr>
              <a:t>Scheme?</a:t>
            </a:r>
            <a:endParaRPr lang="en-US" dirty="0">
              <a:solidFill>
                <a:srgbClr val="008950"/>
              </a:solidFill>
              <a:latin typeface="Jameel Noori Nastaleeq" panose="02000503000000000004" pitchFamily="2" charset="-78"/>
              <a:cs typeface="Jameel Noori Nastaleeq" panose="02000503000000000004" pitchFamily="2" charset="-78"/>
            </a:endParaRPr>
          </a:p>
        </p:txBody>
      </p:sp>
      <p:pic>
        <p:nvPicPr>
          <p:cNvPr id="10" name="object 31">
            <a:extLst>
              <a:ext uri="{FF2B5EF4-FFF2-40B4-BE49-F238E27FC236}">
                <a16:creationId xmlns:a16="http://schemas.microsoft.com/office/drawing/2014/main" id="{597B8023-24AB-69EF-21B9-917A1A0CEAD9}"/>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2573720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9">
            <a:extLst>
              <a:ext uri="{FF2B5EF4-FFF2-40B4-BE49-F238E27FC236}">
                <a16:creationId xmlns:a16="http://schemas.microsoft.com/office/drawing/2014/main" id="{259F356B-5B08-27E9-5257-66F5FCD073C2}"/>
              </a:ext>
            </a:extLst>
          </p:cNvPr>
          <p:cNvPicPr/>
          <p:nvPr/>
        </p:nvPicPr>
        <p:blipFill>
          <a:blip r:embed="rId2" cstate="print"/>
          <a:stretch>
            <a:fillRect/>
          </a:stretch>
        </p:blipFill>
        <p:spPr>
          <a:xfrm>
            <a:off x="-2042" y="6526098"/>
            <a:ext cx="3910147" cy="3760901"/>
          </a:xfrm>
          <a:prstGeom prst="rect">
            <a:avLst/>
          </a:prstGeom>
        </p:spPr>
      </p:pic>
      <p:sp>
        <p:nvSpPr>
          <p:cNvPr id="3" name="Content Placeholder 2"/>
          <p:cNvSpPr>
            <a:spLocks noGrp="1"/>
          </p:cNvSpPr>
          <p:nvPr>
            <p:ph idx="1"/>
          </p:nvPr>
        </p:nvSpPr>
        <p:spPr>
          <a:xfrm>
            <a:off x="0" y="4145972"/>
            <a:ext cx="18287999" cy="1714501"/>
          </a:xfrm>
        </p:spPr>
        <p:txBody>
          <a:bodyPr>
            <a:normAutofit/>
          </a:bodyPr>
          <a:lstStyle/>
          <a:p>
            <a:pPr algn="ctr"/>
            <a:r>
              <a:rPr lang="ur-PK" sz="9000" dirty="0">
                <a:solidFill>
                  <a:srgbClr val="008950"/>
                </a:solidFill>
                <a:latin typeface="Jameel Noori Nastaleeq" panose="02000503000000000004" pitchFamily="2" charset="-78"/>
                <a:cs typeface="Jameel Noori Nastaleeq" panose="02000503000000000004" pitchFamily="2" charset="-78"/>
              </a:rPr>
              <a:t>اختیاری یا لازمی؟</a:t>
            </a:r>
          </a:p>
        </p:txBody>
      </p:sp>
      <p:sp>
        <p:nvSpPr>
          <p:cNvPr id="8" name="Title 1">
            <a:extLst>
              <a:ext uri="{FF2B5EF4-FFF2-40B4-BE49-F238E27FC236}">
                <a16:creationId xmlns:a16="http://schemas.microsoft.com/office/drawing/2014/main" id="{2786B375-4024-202B-D323-A51101D00955}"/>
              </a:ext>
            </a:extLst>
          </p:cNvPr>
          <p:cNvSpPr txBox="1">
            <a:spLocks/>
          </p:cNvSpPr>
          <p:nvPr/>
        </p:nvSpPr>
        <p:spPr>
          <a:xfrm>
            <a:off x="-2042" y="2640330"/>
            <a:ext cx="18288000" cy="1714500"/>
          </a:xfrm>
          <a:prstGeom prst="rect">
            <a:avLst/>
          </a:prstGeom>
        </p:spPr>
        <p:txBody>
          <a:bodyPr wrap="square" lIns="0" tIns="0" rIns="0" bIns="0">
            <a:normAutofit/>
          </a:bodyPr>
          <a:lstStyle>
            <a:lvl1pPr>
              <a:defRPr sz="3750" b="1" i="0">
                <a:solidFill>
                  <a:srgbClr val="3F3C3D"/>
                </a:solidFill>
                <a:latin typeface="Arial"/>
                <a:ea typeface="+mj-ea"/>
                <a:cs typeface="Arial"/>
              </a:defRPr>
            </a:lvl1pPr>
          </a:lstStyle>
          <a:p>
            <a:pPr algn="ctr"/>
            <a:r>
              <a:rPr lang="en-US" sz="8000" dirty="0">
                <a:solidFill>
                  <a:srgbClr val="008950"/>
                </a:solidFill>
                <a:latin typeface="Footlight MT Light" panose="0204060206030A020304" pitchFamily="18" charset="0"/>
              </a:rPr>
              <a:t>Voluntary or Mandatory</a:t>
            </a:r>
            <a:endParaRPr lang="en-US" dirty="0">
              <a:solidFill>
                <a:srgbClr val="008950"/>
              </a:solidFill>
              <a:latin typeface="Jameel Noori Nastaleeq" panose="02000503000000000004" pitchFamily="2" charset="-78"/>
              <a:cs typeface="Jameel Noori Nastaleeq" panose="02000503000000000004" pitchFamily="2" charset="-78"/>
            </a:endParaRPr>
          </a:p>
        </p:txBody>
      </p:sp>
      <p:pic>
        <p:nvPicPr>
          <p:cNvPr id="10" name="object 31">
            <a:extLst>
              <a:ext uri="{FF2B5EF4-FFF2-40B4-BE49-F238E27FC236}">
                <a16:creationId xmlns:a16="http://schemas.microsoft.com/office/drawing/2014/main" id="{6A48C7DD-20E0-361B-A748-7B680F40D99D}"/>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1882463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9">
            <a:extLst>
              <a:ext uri="{FF2B5EF4-FFF2-40B4-BE49-F238E27FC236}">
                <a16:creationId xmlns:a16="http://schemas.microsoft.com/office/drawing/2014/main" id="{EA6716F4-15EB-21FC-913C-BFF424CD840A}"/>
              </a:ext>
            </a:extLst>
          </p:cNvPr>
          <p:cNvPicPr/>
          <p:nvPr/>
        </p:nvPicPr>
        <p:blipFill>
          <a:blip r:embed="rId2" cstate="print"/>
          <a:stretch>
            <a:fillRect/>
          </a:stretch>
        </p:blipFill>
        <p:spPr>
          <a:xfrm>
            <a:off x="-2042" y="6526098"/>
            <a:ext cx="3910147" cy="3760901"/>
          </a:xfrm>
          <a:prstGeom prst="rect">
            <a:avLst/>
          </a:prstGeom>
        </p:spPr>
      </p:pic>
      <p:sp>
        <p:nvSpPr>
          <p:cNvPr id="3" name="Content Placeholder 2"/>
          <p:cNvSpPr>
            <a:spLocks noGrp="1"/>
          </p:cNvSpPr>
          <p:nvPr>
            <p:ph idx="1"/>
          </p:nvPr>
        </p:nvSpPr>
        <p:spPr>
          <a:xfrm>
            <a:off x="2286001" y="2272097"/>
            <a:ext cx="14173200" cy="7125903"/>
          </a:xfrm>
        </p:spPr>
        <p:txBody>
          <a:bodyPr>
            <a:noAutofit/>
          </a:bodyPr>
          <a:lstStyle/>
          <a:p>
            <a:pPr algn="r">
              <a:lnSpc>
                <a:spcPct val="170000"/>
              </a:lnSpc>
            </a:pPr>
            <a:r>
              <a:rPr lang="ur-PK" sz="4800" b="1" dirty="0">
                <a:solidFill>
                  <a:schemeClr val="tx1"/>
                </a:solidFill>
                <a:latin typeface="Jameel Noori Nastaleeq" panose="02000503000000000004" pitchFamily="2" charset="-78"/>
                <a:cs typeface="Jameel Noori Nastaleeq" panose="02000503000000000004" pitchFamily="2" charset="-78"/>
              </a:rPr>
              <a:t>حضرت مصلح موعودؓ نے تحریکِ جدید میں شامل ہونے کی اہمیت پر زوردیتے ہوئے ارشاد فرمایا: </a:t>
            </a:r>
            <a:endParaRPr lang="ur-PK" sz="4800" dirty="0">
              <a:solidFill>
                <a:schemeClr val="tx1"/>
              </a:solidFill>
              <a:latin typeface="Jameel Noori Nastaleeq" panose="02000503000000000004" pitchFamily="2" charset="-78"/>
              <a:cs typeface="Jameel Noori Nastaleeq" panose="02000503000000000004" pitchFamily="2" charset="-78"/>
            </a:endParaRPr>
          </a:p>
          <a:p>
            <a:pPr algn="r">
              <a:lnSpc>
                <a:spcPct val="170000"/>
              </a:lnSpc>
            </a:pPr>
            <a:r>
              <a:rPr lang="ur-PK" sz="4800" dirty="0">
                <a:solidFill>
                  <a:schemeClr val="tx1"/>
                </a:solidFill>
                <a:latin typeface="Jameel Noori Nastaleeq" panose="02000503000000000004" pitchFamily="2" charset="-78"/>
                <a:cs typeface="Jameel Noori Nastaleeq" panose="02000503000000000004" pitchFamily="2" charset="-78"/>
              </a:rPr>
              <a:t>"مگر جو شخص اپنے اندر کام کی طاقت رکھتے ہوئے شامل نہیں ہوگا وہ خدا تعالیٰ کے حضور جوابدہ ہوگا اور اس کا یہ عذر ہرگز نہیں سنا جائے گا کہ اس تحریک میں شامل ہونا اپنی مرضی پر موقوف رکھا گیا تھا۔ کیونکہ گو اس میں شامل ہونا اختیاری ہوگا مگر جو شخص شامل ہونے کی  اہلیت   رکھنے کے باوجود اس خیال کے ماتحت شامل نہیں ہوگا کہ خلیفہ نے شمولیت کو اختیاری قرار دیا ہے وہ مرنے سے پہلے اس دنیا میں یا مرنے کے بعد اگلے جہان میں پکڑا جائے گا"۔(خطبہ جمعہ، </a:t>
            </a:r>
            <a:r>
              <a:rPr lang="ur-PK" sz="4800" b="1" dirty="0">
                <a:solidFill>
                  <a:schemeClr val="tx1"/>
                </a:solidFill>
                <a:latin typeface="Jameel Noori Nastaleeq" panose="02000503000000000004" pitchFamily="2" charset="-78"/>
                <a:cs typeface="Jameel Noori Nastaleeq" panose="02000503000000000004" pitchFamily="2" charset="-78"/>
              </a:rPr>
              <a:t> ۹ نومبر، ۱۹۳۴) </a:t>
            </a:r>
            <a:endParaRPr lang="en-US" sz="4800" dirty="0">
              <a:solidFill>
                <a:schemeClr val="tx1"/>
              </a:solidFill>
              <a:latin typeface="Jameel Noori Nastaleeq" panose="02000503000000000004" pitchFamily="2" charset="-78"/>
              <a:cs typeface="Jameel Noori Nastaleeq" panose="02000503000000000004" pitchFamily="2" charset="-78"/>
            </a:endParaRPr>
          </a:p>
          <a:p>
            <a:pPr algn="r"/>
            <a:endParaRPr lang="en-US" sz="4800" dirty="0">
              <a:solidFill>
                <a:schemeClr val="tx1"/>
              </a:solidFill>
              <a:latin typeface="Jameel Noori Nastaleeq" panose="02000503000000000004" pitchFamily="2" charset="-78"/>
              <a:cs typeface="Jameel Noori Nastaleeq" panose="02000503000000000004" pitchFamily="2" charset="-78"/>
            </a:endParaRPr>
          </a:p>
        </p:txBody>
      </p:sp>
      <p:sp>
        <p:nvSpPr>
          <p:cNvPr id="6" name="Title 1">
            <a:extLst>
              <a:ext uri="{FF2B5EF4-FFF2-40B4-BE49-F238E27FC236}">
                <a16:creationId xmlns:a16="http://schemas.microsoft.com/office/drawing/2014/main" id="{264E7C41-E362-D80D-49A5-B2A932A845BF}"/>
              </a:ext>
            </a:extLst>
          </p:cNvPr>
          <p:cNvSpPr txBox="1">
            <a:spLocks/>
          </p:cNvSpPr>
          <p:nvPr/>
        </p:nvSpPr>
        <p:spPr>
          <a:xfrm>
            <a:off x="0" y="557597"/>
            <a:ext cx="18288000" cy="1714500"/>
          </a:xfrm>
          <a:prstGeom prst="rect">
            <a:avLst/>
          </a:prstGeom>
        </p:spPr>
        <p:txBody>
          <a:bodyPr wrap="square" lIns="0" tIns="0" rIns="0" bIns="0">
            <a:normAutofit/>
          </a:bodyPr>
          <a:lstStyle>
            <a:lvl1pPr>
              <a:defRPr sz="3750" b="1" i="0">
                <a:solidFill>
                  <a:srgbClr val="3F3C3D"/>
                </a:solidFill>
                <a:latin typeface="Arial"/>
                <a:ea typeface="+mj-ea"/>
                <a:cs typeface="Arial"/>
              </a:defRPr>
            </a:lvl1pPr>
          </a:lstStyle>
          <a:p>
            <a:pPr algn="ctr"/>
            <a:r>
              <a:rPr lang="ur-PK" sz="8000" dirty="0">
                <a:solidFill>
                  <a:srgbClr val="008950"/>
                </a:solidFill>
                <a:latin typeface="Jameel Noori Nastaleeq" panose="02000503000000000004" pitchFamily="2" charset="-78"/>
                <a:cs typeface="Jameel Noori Nastaleeq" panose="02000503000000000004" pitchFamily="2" charset="-78"/>
              </a:rPr>
              <a:t>اختیاری یا لازمی؟</a:t>
            </a:r>
            <a:endParaRPr lang="en-US" dirty="0">
              <a:solidFill>
                <a:srgbClr val="008950"/>
              </a:solidFill>
              <a:latin typeface="Jameel Noori Nastaleeq" panose="02000503000000000004" pitchFamily="2" charset="-78"/>
              <a:cs typeface="Jameel Noori Nastaleeq" panose="02000503000000000004" pitchFamily="2" charset="-78"/>
            </a:endParaRPr>
          </a:p>
        </p:txBody>
      </p:sp>
      <p:pic>
        <p:nvPicPr>
          <p:cNvPr id="8" name="object 31">
            <a:extLst>
              <a:ext uri="{FF2B5EF4-FFF2-40B4-BE49-F238E27FC236}">
                <a16:creationId xmlns:a16="http://schemas.microsoft.com/office/drawing/2014/main" id="{23E64BDD-8C9A-7B66-4C86-486F31DED8E6}"/>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2436006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9">
            <a:extLst>
              <a:ext uri="{FF2B5EF4-FFF2-40B4-BE49-F238E27FC236}">
                <a16:creationId xmlns:a16="http://schemas.microsoft.com/office/drawing/2014/main" id="{501682F7-5007-731C-6A05-8954D77CF15B}"/>
              </a:ext>
            </a:extLst>
          </p:cNvPr>
          <p:cNvPicPr/>
          <p:nvPr/>
        </p:nvPicPr>
        <p:blipFill>
          <a:blip r:embed="rId2" cstate="print"/>
          <a:stretch>
            <a:fillRect/>
          </a:stretch>
        </p:blipFill>
        <p:spPr>
          <a:xfrm>
            <a:off x="-2042" y="6526098"/>
            <a:ext cx="3910147" cy="3760901"/>
          </a:xfrm>
          <a:prstGeom prst="rect">
            <a:avLst/>
          </a:prstGeom>
        </p:spPr>
      </p:pic>
      <p:sp>
        <p:nvSpPr>
          <p:cNvPr id="3" name="Content Placeholder 2"/>
          <p:cNvSpPr>
            <a:spLocks noGrp="1"/>
          </p:cNvSpPr>
          <p:nvPr>
            <p:ph idx="1"/>
          </p:nvPr>
        </p:nvSpPr>
        <p:spPr>
          <a:xfrm>
            <a:off x="2286001" y="2272097"/>
            <a:ext cx="14173200" cy="7298623"/>
          </a:xfrm>
        </p:spPr>
        <p:txBody>
          <a:bodyPr>
            <a:noAutofit/>
          </a:bodyPr>
          <a:lstStyle/>
          <a:p>
            <a:pPr>
              <a:lnSpc>
                <a:spcPct val="150000"/>
              </a:lnSpc>
            </a:pPr>
            <a:r>
              <a:rPr lang="en-US" sz="4400" dirty="0">
                <a:solidFill>
                  <a:schemeClr val="tx1"/>
                </a:solidFill>
                <a:latin typeface="Footlight MT Light" panose="0204060206030A020304" pitchFamily="18" charset="0"/>
                <a:cs typeface="Segoe UI" panose="020B0502040204020203" pitchFamily="34" charset="0"/>
              </a:rPr>
              <a:t>Hazrat Musleh Maud</a:t>
            </a:r>
            <a:r>
              <a:rPr lang="en-US" sz="4400" baseline="30000" dirty="0">
                <a:solidFill>
                  <a:schemeClr val="tx1"/>
                </a:solidFill>
                <a:latin typeface="Footlight MT Light" panose="0204060206030A020304" pitchFamily="18" charset="0"/>
                <a:cs typeface="Segoe UI" panose="020B0502040204020203" pitchFamily="34" charset="0"/>
              </a:rPr>
              <a:t>ra</a:t>
            </a:r>
            <a:r>
              <a:rPr lang="en-US" sz="4400" dirty="0">
                <a:solidFill>
                  <a:schemeClr val="tx1"/>
                </a:solidFill>
                <a:latin typeface="Footlight MT Light" panose="0204060206030A020304" pitchFamily="18" charset="0"/>
                <a:cs typeface="Segoe UI" panose="020B0502040204020203" pitchFamily="34" charset="0"/>
              </a:rPr>
              <a:t> stressed the importance of joining </a:t>
            </a:r>
            <a:r>
              <a:rPr lang="en-US" sz="4400" dirty="0" err="1">
                <a:solidFill>
                  <a:schemeClr val="tx1"/>
                </a:solidFill>
                <a:latin typeface="Footlight MT Light" panose="0204060206030A020304" pitchFamily="18" charset="0"/>
                <a:cs typeface="Segoe UI" panose="020B0502040204020203" pitchFamily="34" charset="0"/>
              </a:rPr>
              <a:t>Tahrik</a:t>
            </a:r>
            <a:r>
              <a:rPr lang="en-US" sz="4400" dirty="0">
                <a:solidFill>
                  <a:schemeClr val="tx1"/>
                </a:solidFill>
                <a:latin typeface="Footlight MT Light" panose="0204060206030A020304" pitchFamily="18" charset="0"/>
                <a:cs typeface="Segoe UI" panose="020B0502040204020203" pitchFamily="34" charset="0"/>
              </a:rPr>
              <a:t>-e-Jadid:</a:t>
            </a:r>
          </a:p>
          <a:p>
            <a:pPr>
              <a:lnSpc>
                <a:spcPct val="150000"/>
              </a:lnSpc>
            </a:pPr>
            <a:r>
              <a:rPr lang="en-US" sz="4400" dirty="0">
                <a:solidFill>
                  <a:schemeClr val="tx1"/>
                </a:solidFill>
                <a:latin typeface="Footlight MT Light" panose="0204060206030A020304" pitchFamily="18" charset="0"/>
                <a:cs typeface="Segoe UI" panose="020B0502040204020203" pitchFamily="34" charset="0"/>
              </a:rPr>
              <a:t>“Though one is free whether or not to join </a:t>
            </a:r>
            <a:r>
              <a:rPr lang="en-US" sz="4400" dirty="0" err="1">
                <a:solidFill>
                  <a:schemeClr val="tx1"/>
                </a:solidFill>
                <a:latin typeface="Footlight MT Light" panose="0204060206030A020304" pitchFamily="18" charset="0"/>
                <a:cs typeface="Segoe UI" panose="020B0502040204020203" pitchFamily="34" charset="0"/>
              </a:rPr>
              <a:t>Tahrik</a:t>
            </a:r>
            <a:r>
              <a:rPr lang="en-US" sz="4400" dirty="0">
                <a:solidFill>
                  <a:schemeClr val="tx1"/>
                </a:solidFill>
                <a:latin typeface="Footlight MT Light" panose="0204060206030A020304" pitchFamily="18" charset="0"/>
                <a:cs typeface="Segoe UI" panose="020B0502040204020203" pitchFamily="34" charset="0"/>
              </a:rPr>
              <a:t>-e-Jadid, but if someone has the means to join it and does not do so because </a:t>
            </a:r>
            <a:r>
              <a:rPr lang="en-US" sz="4400" dirty="0" err="1">
                <a:solidFill>
                  <a:schemeClr val="tx1"/>
                </a:solidFill>
                <a:latin typeface="Footlight MT Light" panose="0204060206030A020304" pitchFamily="18" charset="0"/>
                <a:cs typeface="Segoe UI" panose="020B0502040204020203" pitchFamily="34" charset="0"/>
              </a:rPr>
              <a:t>Khalifatul</a:t>
            </a:r>
            <a:r>
              <a:rPr lang="en-US" sz="4400" dirty="0">
                <a:solidFill>
                  <a:schemeClr val="tx1"/>
                </a:solidFill>
                <a:latin typeface="Footlight MT Light" panose="0204060206030A020304" pitchFamily="18" charset="0"/>
                <a:cs typeface="Segoe UI" panose="020B0502040204020203" pitchFamily="34" charset="0"/>
              </a:rPr>
              <a:t> Masih has declared it to be optional, he will be brought to account either in this world or the next…” (Friday Sermon, November 9</a:t>
            </a:r>
            <a:r>
              <a:rPr lang="en-US" sz="4400" baseline="30000" dirty="0">
                <a:solidFill>
                  <a:schemeClr val="tx1"/>
                </a:solidFill>
                <a:latin typeface="Footlight MT Light" panose="0204060206030A020304" pitchFamily="18" charset="0"/>
                <a:cs typeface="Segoe UI" panose="020B0502040204020203" pitchFamily="34" charset="0"/>
              </a:rPr>
              <a:t>th</a:t>
            </a:r>
            <a:r>
              <a:rPr lang="en-US" sz="4400" dirty="0">
                <a:solidFill>
                  <a:schemeClr val="tx1"/>
                </a:solidFill>
                <a:latin typeface="Footlight MT Light" panose="0204060206030A020304" pitchFamily="18" charset="0"/>
                <a:cs typeface="Segoe UI" panose="020B0502040204020203" pitchFamily="34" charset="0"/>
              </a:rPr>
              <a:t>, 1934) </a:t>
            </a:r>
          </a:p>
        </p:txBody>
      </p:sp>
      <p:sp>
        <p:nvSpPr>
          <p:cNvPr id="8" name="Title 1">
            <a:extLst>
              <a:ext uri="{FF2B5EF4-FFF2-40B4-BE49-F238E27FC236}">
                <a16:creationId xmlns:a16="http://schemas.microsoft.com/office/drawing/2014/main" id="{90085D7F-F504-70DC-C545-0064CB8E77B3}"/>
              </a:ext>
            </a:extLst>
          </p:cNvPr>
          <p:cNvSpPr txBox="1">
            <a:spLocks/>
          </p:cNvSpPr>
          <p:nvPr/>
        </p:nvSpPr>
        <p:spPr>
          <a:xfrm>
            <a:off x="0" y="557597"/>
            <a:ext cx="18288000" cy="1714500"/>
          </a:xfrm>
          <a:prstGeom prst="rect">
            <a:avLst/>
          </a:prstGeom>
        </p:spPr>
        <p:txBody>
          <a:bodyPr wrap="square" lIns="0" tIns="0" rIns="0" bIns="0">
            <a:normAutofit/>
          </a:bodyPr>
          <a:lstStyle>
            <a:lvl1pPr>
              <a:defRPr sz="3750" b="1" i="0">
                <a:solidFill>
                  <a:srgbClr val="3F3C3D"/>
                </a:solidFill>
                <a:latin typeface="Arial"/>
                <a:ea typeface="+mj-ea"/>
                <a:cs typeface="Arial"/>
              </a:defRPr>
            </a:lvl1pPr>
          </a:lstStyle>
          <a:p>
            <a:pPr algn="ctr"/>
            <a:r>
              <a:rPr lang="en-US" sz="8000" dirty="0">
                <a:solidFill>
                  <a:srgbClr val="008950"/>
                </a:solidFill>
                <a:latin typeface="Footlight MT Light" panose="0204060206030A020304" pitchFamily="18" charset="0"/>
              </a:rPr>
              <a:t>Voluntary or Mandatory</a:t>
            </a:r>
            <a:endParaRPr lang="en-US" dirty="0">
              <a:solidFill>
                <a:srgbClr val="008950"/>
              </a:solidFill>
              <a:latin typeface="Jameel Noori Nastaleeq" panose="02000503000000000004" pitchFamily="2" charset="-78"/>
              <a:cs typeface="Jameel Noori Nastaleeq" panose="02000503000000000004" pitchFamily="2" charset="-78"/>
            </a:endParaRPr>
          </a:p>
        </p:txBody>
      </p:sp>
      <p:pic>
        <p:nvPicPr>
          <p:cNvPr id="10" name="object 31">
            <a:extLst>
              <a:ext uri="{FF2B5EF4-FFF2-40B4-BE49-F238E27FC236}">
                <a16:creationId xmlns:a16="http://schemas.microsoft.com/office/drawing/2014/main" id="{0C1110C4-E003-D63C-C233-6C62E4C50BAB}"/>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3398329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9">
            <a:extLst>
              <a:ext uri="{FF2B5EF4-FFF2-40B4-BE49-F238E27FC236}">
                <a16:creationId xmlns:a16="http://schemas.microsoft.com/office/drawing/2014/main" id="{028B9385-7B21-D3C2-AACA-03904E03D416}"/>
              </a:ext>
            </a:extLst>
          </p:cNvPr>
          <p:cNvPicPr/>
          <p:nvPr/>
        </p:nvPicPr>
        <p:blipFill>
          <a:blip r:embed="rId2" cstate="print"/>
          <a:stretch>
            <a:fillRect/>
          </a:stretch>
        </p:blipFill>
        <p:spPr>
          <a:xfrm>
            <a:off x="-2042" y="6526098"/>
            <a:ext cx="3910147" cy="3760901"/>
          </a:xfrm>
          <a:prstGeom prst="rect">
            <a:avLst/>
          </a:prstGeom>
        </p:spPr>
      </p:pic>
      <p:sp>
        <p:nvSpPr>
          <p:cNvPr id="2" name="Rectangle 1"/>
          <p:cNvSpPr/>
          <p:nvPr/>
        </p:nvSpPr>
        <p:spPr>
          <a:xfrm>
            <a:off x="0" y="3296841"/>
            <a:ext cx="18288000" cy="2800767"/>
          </a:xfrm>
          <a:prstGeom prst="rect">
            <a:avLst/>
          </a:prstGeom>
        </p:spPr>
        <p:txBody>
          <a:bodyPr wrap="square">
            <a:spAutoFit/>
          </a:bodyPr>
          <a:lstStyle/>
          <a:p>
            <a:pPr algn="ctr"/>
            <a:r>
              <a:rPr lang="en-US" sz="7200" b="1" dirty="0">
                <a:solidFill>
                  <a:srgbClr val="008950"/>
                </a:solidFill>
                <a:latin typeface="Footlight MT Light" panose="0204060206030A020304" pitchFamily="18" charset="0"/>
                <a:cs typeface="Segoe UI" panose="020B0502040204020203" pitchFamily="34" charset="0"/>
              </a:rPr>
              <a:t>The Demands of </a:t>
            </a:r>
            <a:r>
              <a:rPr lang="en-US" sz="7200" b="1" dirty="0" err="1">
                <a:solidFill>
                  <a:srgbClr val="008950"/>
                </a:solidFill>
                <a:latin typeface="Footlight MT Light" panose="0204060206030A020304" pitchFamily="18" charset="0"/>
                <a:cs typeface="Segoe UI" panose="020B0502040204020203" pitchFamily="34" charset="0"/>
              </a:rPr>
              <a:t>Tahrik</a:t>
            </a:r>
            <a:r>
              <a:rPr lang="en-US" sz="7200" b="1" dirty="0">
                <a:solidFill>
                  <a:srgbClr val="008950"/>
                </a:solidFill>
                <a:latin typeface="Footlight MT Light" panose="0204060206030A020304" pitchFamily="18" charset="0"/>
                <a:cs typeface="Segoe UI" panose="020B0502040204020203" pitchFamily="34" charset="0"/>
              </a:rPr>
              <a:t>-e-</a:t>
            </a:r>
            <a:r>
              <a:rPr lang="en-US" sz="7200" b="1" dirty="0" err="1">
                <a:solidFill>
                  <a:srgbClr val="008950"/>
                </a:solidFill>
                <a:latin typeface="Footlight MT Light" panose="0204060206030A020304" pitchFamily="18" charset="0"/>
                <a:cs typeface="Segoe UI" panose="020B0502040204020203" pitchFamily="34" charset="0"/>
              </a:rPr>
              <a:t>Jadid</a:t>
            </a:r>
            <a:endParaRPr lang="en-US" sz="7200" b="1" dirty="0">
              <a:solidFill>
                <a:srgbClr val="008950"/>
              </a:solidFill>
              <a:latin typeface="Footlight MT Light" panose="0204060206030A020304" pitchFamily="18" charset="0"/>
              <a:cs typeface="Segoe UI" panose="020B0502040204020203" pitchFamily="34" charset="0"/>
            </a:endParaRPr>
          </a:p>
          <a:p>
            <a:pPr algn="ctr"/>
            <a:endParaRPr lang="en-US" sz="3200" b="1" dirty="0">
              <a:solidFill>
                <a:srgbClr val="008950"/>
              </a:solidFill>
              <a:latin typeface="Segoe UI" panose="020B0502040204020203" pitchFamily="34" charset="0"/>
              <a:cs typeface="Segoe UI" panose="020B0502040204020203" pitchFamily="34" charset="0"/>
            </a:endParaRPr>
          </a:p>
          <a:p>
            <a:pPr algn="ctr"/>
            <a:r>
              <a:rPr lang="ur-PK" sz="7200" dirty="0">
                <a:solidFill>
                  <a:srgbClr val="008950"/>
                </a:solidFill>
                <a:latin typeface="Jameel Noori Nastaleeq" panose="02000503000000000004" pitchFamily="2" charset="-78"/>
                <a:cs typeface="Jameel Noori Nastaleeq" panose="02000503000000000004" pitchFamily="2" charset="-78"/>
              </a:rPr>
              <a:t>تحریکِ جدید کے مطالبات</a:t>
            </a:r>
            <a:endParaRPr lang="en-US" sz="7200" dirty="0">
              <a:solidFill>
                <a:srgbClr val="008950"/>
              </a:solidFill>
              <a:latin typeface="Jameel Noori Nastaleeq" panose="02000503000000000004" pitchFamily="2" charset="-78"/>
              <a:cs typeface="Jameel Noori Nastaleeq" panose="02000503000000000004" pitchFamily="2" charset="-78"/>
            </a:endParaRPr>
          </a:p>
        </p:txBody>
      </p:sp>
      <p:pic>
        <p:nvPicPr>
          <p:cNvPr id="6" name="object 31">
            <a:extLst>
              <a:ext uri="{FF2B5EF4-FFF2-40B4-BE49-F238E27FC236}">
                <a16:creationId xmlns:a16="http://schemas.microsoft.com/office/drawing/2014/main" id="{3D9064FB-C01A-04E6-5608-81BCF4D4F44B}"/>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4211840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9">
            <a:extLst>
              <a:ext uri="{FF2B5EF4-FFF2-40B4-BE49-F238E27FC236}">
                <a16:creationId xmlns:a16="http://schemas.microsoft.com/office/drawing/2014/main" id="{503C22AD-244D-13A6-0B2B-7FAD07C50731}"/>
              </a:ext>
            </a:extLst>
          </p:cNvPr>
          <p:cNvPicPr/>
          <p:nvPr/>
        </p:nvPicPr>
        <p:blipFill>
          <a:blip r:embed="rId2" cstate="print"/>
          <a:stretch>
            <a:fillRect/>
          </a:stretch>
        </p:blipFill>
        <p:spPr>
          <a:xfrm>
            <a:off x="-2042" y="6526098"/>
            <a:ext cx="3910147" cy="3760901"/>
          </a:xfrm>
          <a:prstGeom prst="rect">
            <a:avLst/>
          </a:prstGeom>
        </p:spPr>
      </p:pic>
      <p:sp>
        <p:nvSpPr>
          <p:cNvPr id="3" name="Content Placeholder 2"/>
          <p:cNvSpPr>
            <a:spLocks noGrp="1"/>
          </p:cNvSpPr>
          <p:nvPr>
            <p:ph idx="1"/>
          </p:nvPr>
        </p:nvSpPr>
        <p:spPr>
          <a:xfrm>
            <a:off x="2401201" y="2126458"/>
            <a:ext cx="14058000" cy="6788945"/>
          </a:xfrm>
        </p:spPr>
        <p:txBody>
          <a:bodyPr>
            <a:normAutofit lnSpcReduction="10000"/>
          </a:bodyPr>
          <a:lstStyle/>
          <a:p>
            <a:pPr algn="r">
              <a:lnSpc>
                <a:spcPct val="160000"/>
              </a:lnSpc>
            </a:pPr>
            <a:r>
              <a:rPr lang="ur-PK" sz="4800" dirty="0">
                <a:solidFill>
                  <a:schemeClr val="tx1"/>
                </a:solidFill>
                <a:latin typeface="Jameel Noori Nastaleeq" panose="02000503000000000004" pitchFamily="2" charset="-78"/>
                <a:cs typeface="Jameel Noori Nastaleeq" panose="02000503000000000004" pitchFamily="2" charset="-78"/>
              </a:rPr>
              <a:t>۱- </a:t>
            </a:r>
            <a:r>
              <a:rPr lang="ar-AE" sz="4800" dirty="0">
                <a:solidFill>
                  <a:schemeClr val="tx1"/>
                </a:solidFill>
                <a:latin typeface="Jameel Noori Nastaleeq" panose="02000503000000000004" pitchFamily="2" charset="-78"/>
                <a:cs typeface="Jameel Noori Nastaleeq" panose="02000503000000000004" pitchFamily="2" charset="-78"/>
              </a:rPr>
              <a:t>اپنی زندگی سادہ بناؤ</a:t>
            </a:r>
            <a:endParaRPr lang="en-US" sz="4800" dirty="0">
              <a:solidFill>
                <a:schemeClr val="tx1"/>
              </a:solidFill>
              <a:latin typeface="Jameel Noori Nastaleeq" panose="02000503000000000004" pitchFamily="2" charset="-78"/>
              <a:cs typeface="Jameel Noori Nastaleeq" panose="02000503000000000004" pitchFamily="2" charset="-78"/>
            </a:endParaRPr>
          </a:p>
          <a:p>
            <a:pPr algn="r">
              <a:lnSpc>
                <a:spcPct val="160000"/>
              </a:lnSpc>
            </a:pPr>
            <a:r>
              <a:rPr lang="ur-PK" sz="4800" dirty="0">
                <a:solidFill>
                  <a:schemeClr val="tx1"/>
                </a:solidFill>
                <a:latin typeface="Jameel Noori Nastaleeq" panose="02000503000000000004" pitchFamily="2" charset="-78"/>
                <a:cs typeface="Jameel Noori Nastaleeq" panose="02000503000000000004" pitchFamily="2" charset="-78"/>
              </a:rPr>
              <a:t>۲- </a:t>
            </a:r>
            <a:r>
              <a:rPr lang="ar-AE" sz="4800" dirty="0">
                <a:solidFill>
                  <a:schemeClr val="tx1"/>
                </a:solidFill>
                <a:latin typeface="Jameel Noori Nastaleeq" panose="02000503000000000004" pitchFamily="2" charset="-78"/>
                <a:cs typeface="Jameel Noori Nastaleeq" panose="02000503000000000004" pitchFamily="2" charset="-78"/>
              </a:rPr>
              <a:t>اسلام کا پیغام ساری دنیا میں پھیلانے میں حصہ لو</a:t>
            </a:r>
            <a:endParaRPr lang="en-US" sz="4800" dirty="0">
              <a:solidFill>
                <a:schemeClr val="tx1"/>
              </a:solidFill>
              <a:latin typeface="Jameel Noori Nastaleeq" panose="02000503000000000004" pitchFamily="2" charset="-78"/>
              <a:cs typeface="Jameel Noori Nastaleeq" panose="02000503000000000004" pitchFamily="2" charset="-78"/>
            </a:endParaRPr>
          </a:p>
          <a:p>
            <a:pPr algn="r">
              <a:lnSpc>
                <a:spcPct val="160000"/>
              </a:lnSpc>
            </a:pPr>
            <a:r>
              <a:rPr lang="ur-PK" sz="4800" dirty="0">
                <a:solidFill>
                  <a:schemeClr val="tx1"/>
                </a:solidFill>
                <a:latin typeface="Jameel Noori Nastaleeq" panose="02000503000000000004" pitchFamily="2" charset="-78"/>
                <a:cs typeface="Jameel Noori Nastaleeq" panose="02000503000000000004" pitchFamily="2" charset="-78"/>
              </a:rPr>
              <a:t>۳- </a:t>
            </a:r>
            <a:r>
              <a:rPr lang="ar-AE" sz="4800" dirty="0">
                <a:solidFill>
                  <a:schemeClr val="tx1"/>
                </a:solidFill>
                <a:latin typeface="Jameel Noori Nastaleeq" panose="02000503000000000004" pitchFamily="2" charset="-78"/>
                <a:cs typeface="Jameel Noori Nastaleeq" panose="02000503000000000004" pitchFamily="2" charset="-78"/>
              </a:rPr>
              <a:t>نوکری سے ملنے والی چھٹیوں کو جماعت کی خدمت کے لیے وقف کرو</a:t>
            </a:r>
            <a:endParaRPr lang="en-US" sz="4800" dirty="0">
              <a:solidFill>
                <a:schemeClr val="tx1"/>
              </a:solidFill>
              <a:latin typeface="Jameel Noori Nastaleeq" panose="02000503000000000004" pitchFamily="2" charset="-78"/>
              <a:cs typeface="Jameel Noori Nastaleeq" panose="02000503000000000004" pitchFamily="2" charset="-78"/>
            </a:endParaRPr>
          </a:p>
          <a:p>
            <a:pPr algn="r">
              <a:lnSpc>
                <a:spcPct val="160000"/>
              </a:lnSpc>
            </a:pPr>
            <a:r>
              <a:rPr lang="ur-PK" sz="4800" dirty="0">
                <a:solidFill>
                  <a:schemeClr val="tx1"/>
                </a:solidFill>
                <a:latin typeface="Jameel Noori Nastaleeq" panose="02000503000000000004" pitchFamily="2" charset="-78"/>
                <a:cs typeface="Jameel Noori Nastaleeq" panose="02000503000000000004" pitchFamily="2" charset="-78"/>
              </a:rPr>
              <a:t>۴ - </a:t>
            </a:r>
            <a:r>
              <a:rPr lang="ar-AE" sz="4800" dirty="0">
                <a:solidFill>
                  <a:schemeClr val="tx1"/>
                </a:solidFill>
                <a:latin typeface="Jameel Noori Nastaleeq" panose="02000503000000000004" pitchFamily="2" charset="-78"/>
                <a:cs typeface="Jameel Noori Nastaleeq" panose="02000503000000000004" pitchFamily="2" charset="-78"/>
              </a:rPr>
              <a:t>اپنی زندگیاں اسلام کی خدمت کے لیے وقف کرو</a:t>
            </a:r>
            <a:endParaRPr lang="en-US" sz="4800" dirty="0">
              <a:solidFill>
                <a:schemeClr val="tx1"/>
              </a:solidFill>
              <a:latin typeface="Jameel Noori Nastaleeq" panose="02000503000000000004" pitchFamily="2" charset="-78"/>
              <a:cs typeface="Jameel Noori Nastaleeq" panose="02000503000000000004" pitchFamily="2" charset="-78"/>
            </a:endParaRPr>
          </a:p>
          <a:p>
            <a:pPr algn="r">
              <a:lnSpc>
                <a:spcPct val="160000"/>
              </a:lnSpc>
            </a:pPr>
            <a:r>
              <a:rPr lang="ur-PK" sz="4800" dirty="0">
                <a:solidFill>
                  <a:schemeClr val="tx1"/>
                </a:solidFill>
                <a:latin typeface="Jameel Noori Nastaleeq" panose="02000503000000000004" pitchFamily="2" charset="-78"/>
                <a:cs typeface="Jameel Noori Nastaleeq" panose="02000503000000000004" pitchFamily="2" charset="-78"/>
              </a:rPr>
              <a:t>۵- </a:t>
            </a:r>
            <a:r>
              <a:rPr lang="ar-AE" sz="4800" dirty="0">
                <a:solidFill>
                  <a:schemeClr val="tx1"/>
                </a:solidFill>
                <a:latin typeface="Jameel Noori Nastaleeq" panose="02000503000000000004" pitchFamily="2" charset="-78"/>
                <a:cs typeface="Jameel Noori Nastaleeq" panose="02000503000000000004" pitchFamily="2" charset="-78"/>
              </a:rPr>
              <a:t>موسمی تعطیلات اور فارغ اوقات کو جماعت کی خدمت کے لیے وقف کرو</a:t>
            </a:r>
            <a:r>
              <a:rPr lang="ur-PK" sz="4800" dirty="0">
                <a:solidFill>
                  <a:schemeClr val="tx1"/>
                </a:solidFill>
                <a:latin typeface="Jameel Noori Nastaleeq" panose="02000503000000000004" pitchFamily="2" charset="-78"/>
                <a:cs typeface="Jameel Noori Nastaleeq" panose="02000503000000000004" pitchFamily="2" charset="-78"/>
              </a:rPr>
              <a:t>  </a:t>
            </a:r>
            <a:endParaRPr lang="en-US" sz="4800" dirty="0">
              <a:solidFill>
                <a:schemeClr val="tx1"/>
              </a:solidFill>
              <a:latin typeface="Jameel Noori Nastaleeq" panose="02000503000000000004" pitchFamily="2" charset="-78"/>
              <a:cs typeface="Jameel Noori Nastaleeq" panose="02000503000000000004" pitchFamily="2" charset="-78"/>
            </a:endParaRPr>
          </a:p>
          <a:p>
            <a:pPr algn="r">
              <a:lnSpc>
                <a:spcPct val="160000"/>
              </a:lnSpc>
            </a:pPr>
            <a:r>
              <a:rPr lang="ur-PK" sz="4800" dirty="0">
                <a:solidFill>
                  <a:schemeClr val="tx1"/>
                </a:solidFill>
                <a:latin typeface="Jameel Noori Nastaleeq" panose="02000503000000000004" pitchFamily="2" charset="-78"/>
                <a:cs typeface="Jameel Noori Nastaleeq" panose="02000503000000000004" pitchFamily="2" charset="-78"/>
              </a:rPr>
              <a:t> ۶- </a:t>
            </a:r>
            <a:r>
              <a:rPr lang="ar-AE" sz="4800" dirty="0">
                <a:solidFill>
                  <a:schemeClr val="tx1"/>
                </a:solidFill>
                <a:latin typeface="Jameel Noori Nastaleeq" panose="02000503000000000004" pitchFamily="2" charset="-78"/>
                <a:cs typeface="Jameel Noori Nastaleeq" panose="02000503000000000004" pitchFamily="2" charset="-78"/>
              </a:rPr>
              <a:t>اپنے بچوں کو تاحیات وقفِ زندگی کے لیے پیش کرو۔</a:t>
            </a:r>
            <a:endParaRPr lang="en-US" sz="4800" dirty="0">
              <a:solidFill>
                <a:schemeClr val="tx1"/>
              </a:solidFill>
              <a:latin typeface="Jameel Noori Nastaleeq" panose="02000503000000000004" pitchFamily="2" charset="-78"/>
              <a:cs typeface="Jameel Noori Nastaleeq" panose="02000503000000000004" pitchFamily="2" charset="-78"/>
            </a:endParaRPr>
          </a:p>
          <a:p>
            <a:pPr algn="r">
              <a:lnSpc>
                <a:spcPct val="160000"/>
              </a:lnSpc>
            </a:pPr>
            <a:endParaRPr lang="en-US" sz="4800" dirty="0">
              <a:solidFill>
                <a:schemeClr val="tx1"/>
              </a:solidFill>
              <a:latin typeface="Jameel Noori Nastaleeq" panose="02000503000000000004" pitchFamily="2" charset="-78"/>
              <a:cs typeface="Jameel Noori Nastaleeq" panose="02000503000000000004" pitchFamily="2" charset="-78"/>
            </a:endParaRPr>
          </a:p>
        </p:txBody>
      </p:sp>
      <p:sp>
        <p:nvSpPr>
          <p:cNvPr id="8" name="Title 1">
            <a:extLst>
              <a:ext uri="{FF2B5EF4-FFF2-40B4-BE49-F238E27FC236}">
                <a16:creationId xmlns:a16="http://schemas.microsoft.com/office/drawing/2014/main" id="{2C135630-A519-A468-CEA0-6E73ECF9F265}"/>
              </a:ext>
            </a:extLst>
          </p:cNvPr>
          <p:cNvSpPr txBox="1">
            <a:spLocks noGrp="1"/>
          </p:cNvSpPr>
          <p:nvPr>
            <p:ph type="title"/>
          </p:nvPr>
        </p:nvSpPr>
        <p:spPr>
          <a:xfrm>
            <a:off x="1" y="495300"/>
            <a:ext cx="18288000" cy="1202055"/>
          </a:xfrm>
          <a:prstGeom prst="rect">
            <a:avLst/>
          </a:prstGeom>
        </p:spPr>
        <p:txBody>
          <a:bodyPr wrap="square" lIns="0" tIns="0" rIns="0" bIns="0">
            <a:normAutofit fontScale="90000"/>
          </a:bodyPr>
          <a:lstStyle>
            <a:lvl1pPr>
              <a:defRPr sz="3750" b="1" i="0">
                <a:solidFill>
                  <a:srgbClr val="3F3C3D"/>
                </a:solidFill>
                <a:latin typeface="Arial"/>
                <a:ea typeface="+mj-ea"/>
                <a:cs typeface="Arial"/>
              </a:defRPr>
            </a:lvl1pPr>
          </a:lstStyle>
          <a:p>
            <a:pPr algn="ctr"/>
            <a:r>
              <a:rPr lang="ur-PK" sz="8000" dirty="0">
                <a:solidFill>
                  <a:srgbClr val="008950"/>
                </a:solidFill>
                <a:latin typeface="Footlight MT Light" panose="0204060206030A020304" pitchFamily="18" charset="0"/>
                <a:cs typeface="Jameel Noori Nastaleeq" panose="02000503000000000004" pitchFamily="2" charset="-78"/>
              </a:rPr>
              <a:t>تحریکِ جدید کے مطالبات</a:t>
            </a:r>
            <a:endParaRPr lang="en-US" dirty="0">
              <a:solidFill>
                <a:srgbClr val="008950"/>
              </a:solidFill>
              <a:latin typeface="Jameel Noori Nastaleeq" panose="02000503000000000004" pitchFamily="2" charset="-78"/>
              <a:cs typeface="Jameel Noori Nastaleeq" panose="02000503000000000004" pitchFamily="2" charset="-78"/>
            </a:endParaRPr>
          </a:p>
        </p:txBody>
      </p:sp>
      <p:pic>
        <p:nvPicPr>
          <p:cNvPr id="10" name="object 31">
            <a:extLst>
              <a:ext uri="{FF2B5EF4-FFF2-40B4-BE49-F238E27FC236}">
                <a16:creationId xmlns:a16="http://schemas.microsoft.com/office/drawing/2014/main" id="{A80A158E-D02D-8D21-2044-9D5C96C76516}"/>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1244957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9">
            <a:extLst>
              <a:ext uri="{FF2B5EF4-FFF2-40B4-BE49-F238E27FC236}">
                <a16:creationId xmlns:a16="http://schemas.microsoft.com/office/drawing/2014/main" id="{C5CB962B-A3C8-5EAE-FDE1-09CE86CF9A8D}"/>
              </a:ext>
            </a:extLst>
          </p:cNvPr>
          <p:cNvPicPr/>
          <p:nvPr/>
        </p:nvPicPr>
        <p:blipFill>
          <a:blip r:embed="rId2" cstate="print"/>
          <a:stretch>
            <a:fillRect/>
          </a:stretch>
        </p:blipFill>
        <p:spPr>
          <a:xfrm>
            <a:off x="-2042" y="6526098"/>
            <a:ext cx="3910147" cy="3760901"/>
          </a:xfrm>
          <a:prstGeom prst="rect">
            <a:avLst/>
          </a:prstGeom>
        </p:spPr>
      </p:pic>
      <p:sp>
        <p:nvSpPr>
          <p:cNvPr id="3" name="Content Placeholder 2"/>
          <p:cNvSpPr>
            <a:spLocks noGrp="1"/>
          </p:cNvSpPr>
          <p:nvPr>
            <p:ph idx="1"/>
          </p:nvPr>
        </p:nvSpPr>
        <p:spPr>
          <a:xfrm>
            <a:off x="2401200" y="2400301"/>
            <a:ext cx="14134199" cy="6788945"/>
          </a:xfrm>
        </p:spPr>
        <p:txBody>
          <a:bodyPr>
            <a:normAutofit lnSpcReduction="10000"/>
          </a:bodyPr>
          <a:lstStyle/>
          <a:p>
            <a:pPr algn="r">
              <a:lnSpc>
                <a:spcPct val="150000"/>
              </a:lnSpc>
            </a:pPr>
            <a:r>
              <a:rPr lang="ur-PK" dirty="0">
                <a:solidFill>
                  <a:schemeClr val="tx1"/>
                </a:solidFill>
                <a:latin typeface="Jameel Noori Nastaleeq" panose="02000503000000000004" pitchFamily="2" charset="-78"/>
                <a:cs typeface="Jameel Noori Nastaleeq" panose="02000503000000000004" pitchFamily="2" charset="-78"/>
              </a:rPr>
              <a:t>۷- </a:t>
            </a:r>
            <a:r>
              <a:rPr lang="ar-AE" dirty="0">
                <a:solidFill>
                  <a:schemeClr val="tx1"/>
                </a:solidFill>
                <a:latin typeface="Jameel Noori Nastaleeq" panose="02000503000000000004" pitchFamily="2" charset="-78"/>
                <a:cs typeface="Jameel Noori Nastaleeq" panose="02000503000000000004" pitchFamily="2" charset="-78"/>
              </a:rPr>
              <a:t>ریٹائرڈ</a:t>
            </a:r>
            <a:r>
              <a:rPr lang="ur-PK" dirty="0">
                <a:solidFill>
                  <a:schemeClr val="tx1"/>
                </a:solidFill>
                <a:latin typeface="Jameel Noori Nastaleeq" panose="02000503000000000004" pitchFamily="2" charset="-78"/>
                <a:cs typeface="Jameel Noori Nastaleeq" panose="02000503000000000004" pitchFamily="2" charset="-78"/>
              </a:rPr>
              <a:t> </a:t>
            </a:r>
            <a:r>
              <a:rPr lang="ar-AE" dirty="0">
                <a:solidFill>
                  <a:schemeClr val="tx1"/>
                </a:solidFill>
                <a:latin typeface="Jameel Noori Nastaleeq" panose="02000503000000000004" pitchFamily="2" charset="-78"/>
                <a:cs typeface="Jameel Noori Nastaleeq" panose="02000503000000000004" pitchFamily="2" charset="-78"/>
              </a:rPr>
              <a:t>اورپنشن لینے والے افراد اپنے آپ کو جماعت کی خدمت کے لیے پیش کریں۔</a:t>
            </a:r>
            <a:endParaRPr lang="en-US" dirty="0">
              <a:solidFill>
                <a:schemeClr val="tx1"/>
              </a:solidFill>
              <a:latin typeface="Jameel Noori Nastaleeq" panose="02000503000000000004" pitchFamily="2" charset="-78"/>
              <a:cs typeface="Jameel Noori Nastaleeq" panose="02000503000000000004" pitchFamily="2" charset="-78"/>
            </a:endParaRPr>
          </a:p>
          <a:p>
            <a:pPr algn="r">
              <a:lnSpc>
                <a:spcPct val="150000"/>
              </a:lnSpc>
            </a:pPr>
            <a:r>
              <a:rPr lang="ur-PK" dirty="0">
                <a:solidFill>
                  <a:schemeClr val="tx1"/>
                </a:solidFill>
                <a:latin typeface="Jameel Noori Nastaleeq" panose="02000503000000000004" pitchFamily="2" charset="-78"/>
                <a:cs typeface="Jameel Noori Nastaleeq" panose="02000503000000000004" pitchFamily="2" charset="-78"/>
              </a:rPr>
              <a:t>۸- </a:t>
            </a:r>
            <a:r>
              <a:rPr lang="ar-AE" dirty="0">
                <a:solidFill>
                  <a:schemeClr val="tx1"/>
                </a:solidFill>
                <a:latin typeface="Jameel Noori Nastaleeq" panose="02000503000000000004" pitchFamily="2" charset="-78"/>
                <a:cs typeface="Jameel Noori Nastaleeq" panose="02000503000000000004" pitchFamily="2" charset="-78"/>
              </a:rPr>
              <a:t>اپنی آمدنی اور جائیداد کا ایک حصہ وقف کرو۔</a:t>
            </a:r>
            <a:endParaRPr lang="en-US" dirty="0">
              <a:solidFill>
                <a:schemeClr val="tx1"/>
              </a:solidFill>
              <a:latin typeface="Jameel Noori Nastaleeq" panose="02000503000000000004" pitchFamily="2" charset="-78"/>
              <a:cs typeface="Jameel Noori Nastaleeq" panose="02000503000000000004" pitchFamily="2" charset="-78"/>
            </a:endParaRPr>
          </a:p>
          <a:p>
            <a:pPr algn="r">
              <a:lnSpc>
                <a:spcPct val="150000"/>
              </a:lnSpc>
            </a:pPr>
            <a:r>
              <a:rPr lang="ur-PK" dirty="0">
                <a:solidFill>
                  <a:schemeClr val="tx1"/>
                </a:solidFill>
                <a:latin typeface="Jameel Noori Nastaleeq" panose="02000503000000000004" pitchFamily="2" charset="-78"/>
                <a:cs typeface="Jameel Noori Nastaleeq" panose="02000503000000000004" pitchFamily="2" charset="-78"/>
              </a:rPr>
              <a:t>۹- </a:t>
            </a:r>
            <a:r>
              <a:rPr lang="ar-AE" dirty="0">
                <a:solidFill>
                  <a:schemeClr val="tx1"/>
                </a:solidFill>
                <a:latin typeface="Jameel Noori Nastaleeq" panose="02000503000000000004" pitchFamily="2" charset="-78"/>
                <a:cs typeface="Jameel Noori Nastaleeq" panose="02000503000000000004" pitchFamily="2" charset="-78"/>
              </a:rPr>
              <a:t>مؤثر اور علمِ دین رکھنے والے احمدی اسلام کی تعلیمات پر لیکچرز دیں۔</a:t>
            </a:r>
          </a:p>
          <a:p>
            <a:pPr algn="r">
              <a:lnSpc>
                <a:spcPct val="150000"/>
              </a:lnSpc>
            </a:pPr>
            <a:r>
              <a:rPr lang="ur-PK" dirty="0">
                <a:solidFill>
                  <a:schemeClr val="tx1"/>
                </a:solidFill>
                <a:latin typeface="Jameel Noori Nastaleeq" panose="02000503000000000004" pitchFamily="2" charset="-78"/>
                <a:cs typeface="Jameel Noori Nastaleeq" panose="02000503000000000004" pitchFamily="2" charset="-78"/>
              </a:rPr>
              <a:t>۱۰ - منفی </a:t>
            </a:r>
            <a:r>
              <a:rPr lang="ar-AE" dirty="0">
                <a:solidFill>
                  <a:schemeClr val="tx1"/>
                </a:solidFill>
                <a:latin typeface="Jameel Noori Nastaleeq" panose="02000503000000000004" pitchFamily="2" charset="-78"/>
                <a:cs typeface="Jameel Noori Nastaleeq" panose="02000503000000000004" pitchFamily="2" charset="-78"/>
              </a:rPr>
              <a:t>پروپیگنڈے کے خلاف جوابی دلائل تیار کریں۔</a:t>
            </a:r>
          </a:p>
          <a:p>
            <a:pPr algn="r">
              <a:lnSpc>
                <a:spcPct val="150000"/>
              </a:lnSpc>
            </a:pPr>
            <a:r>
              <a:rPr lang="ur-PK" dirty="0">
                <a:solidFill>
                  <a:schemeClr val="tx1"/>
                </a:solidFill>
                <a:latin typeface="Jameel Noori Nastaleeq" panose="02000503000000000004" pitchFamily="2" charset="-78"/>
                <a:cs typeface="Jameel Noori Nastaleeq" panose="02000503000000000004" pitchFamily="2" charset="-78"/>
              </a:rPr>
              <a:t>۱۱ - </a:t>
            </a:r>
            <a:r>
              <a:rPr lang="ar-AE" dirty="0">
                <a:solidFill>
                  <a:schemeClr val="tx1"/>
                </a:solidFill>
                <a:latin typeface="Jameel Noori Nastaleeq" panose="02000503000000000004" pitchFamily="2" charset="-78"/>
                <a:cs typeface="Jameel Noori Nastaleeq" panose="02000503000000000004" pitchFamily="2" charset="-78"/>
              </a:rPr>
              <a:t>بچوں کی اعلیٰ تعلیم اور کیریئر کے بارے میں فیصلہ کرتے وقت جماعت سے مشورہ لیں۔</a:t>
            </a:r>
            <a:endParaRPr lang="en-US" dirty="0">
              <a:solidFill>
                <a:schemeClr val="tx1"/>
              </a:solidFill>
              <a:latin typeface="Jameel Noori Nastaleeq" panose="02000503000000000004" pitchFamily="2" charset="-78"/>
              <a:cs typeface="Jameel Noori Nastaleeq" panose="02000503000000000004" pitchFamily="2" charset="-78"/>
            </a:endParaRPr>
          </a:p>
          <a:p>
            <a:pPr algn="r">
              <a:lnSpc>
                <a:spcPct val="150000"/>
              </a:lnSpc>
            </a:pPr>
            <a:r>
              <a:rPr lang="ur-PK" dirty="0">
                <a:solidFill>
                  <a:schemeClr val="tx1"/>
                </a:solidFill>
                <a:latin typeface="Jameel Noori Nastaleeq" panose="02000503000000000004" pitchFamily="2" charset="-78"/>
                <a:cs typeface="Jameel Noori Nastaleeq" panose="02000503000000000004" pitchFamily="2" charset="-78"/>
              </a:rPr>
              <a:t>۱۲ - </a:t>
            </a:r>
            <a:r>
              <a:rPr lang="ar-AE" dirty="0">
                <a:solidFill>
                  <a:schemeClr val="tx1"/>
                </a:solidFill>
                <a:latin typeface="Jameel Noori Nastaleeq" panose="02000503000000000004" pitchFamily="2" charset="-78"/>
                <a:cs typeface="Jameel Noori Nastaleeq" panose="02000503000000000004" pitchFamily="2" charset="-78"/>
              </a:rPr>
              <a:t>اپنے ہاتھ سے کام کرنے کی عادت ڈالیں۔</a:t>
            </a:r>
          </a:p>
          <a:p>
            <a:pPr algn="r">
              <a:lnSpc>
                <a:spcPct val="150000"/>
              </a:lnSpc>
            </a:pPr>
            <a:r>
              <a:rPr lang="ur-PK" dirty="0">
                <a:solidFill>
                  <a:schemeClr val="tx1"/>
                </a:solidFill>
                <a:latin typeface="Jameel Noori Nastaleeq" panose="02000503000000000004" pitchFamily="2" charset="-78"/>
                <a:cs typeface="Jameel Noori Nastaleeq" panose="02000503000000000004" pitchFamily="2" charset="-78"/>
              </a:rPr>
              <a:t>۱۳ -</a:t>
            </a:r>
            <a:r>
              <a:rPr lang="ar-AE" dirty="0">
                <a:solidFill>
                  <a:schemeClr val="tx1"/>
                </a:solidFill>
                <a:latin typeface="Jameel Noori Nastaleeq" panose="02000503000000000004" pitchFamily="2" charset="-78"/>
                <a:cs typeface="Jameel Noori Nastaleeq" panose="02000503000000000004" pitchFamily="2" charset="-78"/>
              </a:rPr>
              <a:t>بے روزگار ہونے کی صورت میں چھوٹے موٹے کام بھی کریں۔</a:t>
            </a:r>
          </a:p>
        </p:txBody>
      </p:sp>
      <p:sp>
        <p:nvSpPr>
          <p:cNvPr id="8" name="Title 1">
            <a:extLst>
              <a:ext uri="{FF2B5EF4-FFF2-40B4-BE49-F238E27FC236}">
                <a16:creationId xmlns:a16="http://schemas.microsoft.com/office/drawing/2014/main" id="{6DA61129-18B1-B57B-EC5C-B68E88CE8576}"/>
              </a:ext>
            </a:extLst>
          </p:cNvPr>
          <p:cNvSpPr txBox="1">
            <a:spLocks noGrp="1"/>
          </p:cNvSpPr>
          <p:nvPr>
            <p:ph type="title"/>
          </p:nvPr>
        </p:nvSpPr>
        <p:spPr>
          <a:xfrm>
            <a:off x="-2041" y="495300"/>
            <a:ext cx="18290041" cy="1202055"/>
          </a:xfrm>
          <a:prstGeom prst="rect">
            <a:avLst/>
          </a:prstGeom>
        </p:spPr>
        <p:txBody>
          <a:bodyPr wrap="square" lIns="0" tIns="0" rIns="0" bIns="0">
            <a:normAutofit fontScale="90000"/>
          </a:bodyPr>
          <a:lstStyle>
            <a:lvl1pPr>
              <a:defRPr sz="3750" b="1" i="0">
                <a:solidFill>
                  <a:srgbClr val="3F3C3D"/>
                </a:solidFill>
                <a:latin typeface="Arial"/>
                <a:ea typeface="+mj-ea"/>
                <a:cs typeface="Arial"/>
              </a:defRPr>
            </a:lvl1pPr>
          </a:lstStyle>
          <a:p>
            <a:pPr algn="ctr"/>
            <a:r>
              <a:rPr lang="ur-PK" sz="8000" dirty="0">
                <a:solidFill>
                  <a:srgbClr val="008950"/>
                </a:solidFill>
                <a:latin typeface="Footlight MT Light" panose="0204060206030A020304" pitchFamily="18" charset="0"/>
                <a:cs typeface="Jameel Noori Nastaleeq" panose="02000503000000000004" pitchFamily="2" charset="-78"/>
              </a:rPr>
              <a:t>تحریکِ جدید کے مطالبات</a:t>
            </a:r>
            <a:endParaRPr lang="en-US" dirty="0">
              <a:solidFill>
                <a:srgbClr val="008950"/>
              </a:solidFill>
              <a:latin typeface="Jameel Noori Nastaleeq" panose="02000503000000000004" pitchFamily="2" charset="-78"/>
              <a:cs typeface="Jameel Noori Nastaleeq" panose="02000503000000000004" pitchFamily="2" charset="-78"/>
            </a:endParaRPr>
          </a:p>
        </p:txBody>
      </p:sp>
      <p:pic>
        <p:nvPicPr>
          <p:cNvPr id="10" name="object 31">
            <a:extLst>
              <a:ext uri="{FF2B5EF4-FFF2-40B4-BE49-F238E27FC236}">
                <a16:creationId xmlns:a16="http://schemas.microsoft.com/office/drawing/2014/main" id="{713A2293-92AC-A5DC-A4EA-7D50BB1BBB98}"/>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3400878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9">
            <a:extLst>
              <a:ext uri="{FF2B5EF4-FFF2-40B4-BE49-F238E27FC236}">
                <a16:creationId xmlns:a16="http://schemas.microsoft.com/office/drawing/2014/main" id="{EECE42E7-460C-5930-6C2B-994C633C44FC}"/>
              </a:ext>
            </a:extLst>
          </p:cNvPr>
          <p:cNvPicPr/>
          <p:nvPr/>
        </p:nvPicPr>
        <p:blipFill>
          <a:blip r:embed="rId2" cstate="print"/>
          <a:stretch>
            <a:fillRect/>
          </a:stretch>
        </p:blipFill>
        <p:spPr>
          <a:xfrm>
            <a:off x="-2042" y="6526098"/>
            <a:ext cx="3910147" cy="3760901"/>
          </a:xfrm>
          <a:prstGeom prst="rect">
            <a:avLst/>
          </a:prstGeom>
        </p:spPr>
      </p:pic>
      <p:sp>
        <p:nvSpPr>
          <p:cNvPr id="3" name="Content Placeholder 2"/>
          <p:cNvSpPr>
            <a:spLocks noGrp="1"/>
          </p:cNvSpPr>
          <p:nvPr>
            <p:ph idx="1"/>
          </p:nvPr>
        </p:nvSpPr>
        <p:spPr>
          <a:xfrm>
            <a:off x="2401200" y="1468584"/>
            <a:ext cx="14058000" cy="7720662"/>
          </a:xfrm>
        </p:spPr>
        <p:txBody>
          <a:bodyPr>
            <a:normAutofit/>
          </a:bodyPr>
          <a:lstStyle/>
          <a:p>
            <a:pPr algn="r">
              <a:lnSpc>
                <a:spcPct val="150000"/>
              </a:lnSpc>
            </a:pPr>
            <a:endParaRPr lang="ar-AE" dirty="0">
              <a:solidFill>
                <a:schemeClr val="tx1"/>
              </a:solidFill>
              <a:latin typeface="Jameel Noori Nastaleeq" panose="02000503000000000004" pitchFamily="2" charset="-78"/>
              <a:cs typeface="Jameel Noori Nastaleeq" panose="02000503000000000004" pitchFamily="2" charset="-78"/>
            </a:endParaRPr>
          </a:p>
          <a:p>
            <a:pPr algn="r">
              <a:lnSpc>
                <a:spcPct val="150000"/>
              </a:lnSpc>
            </a:pPr>
            <a:r>
              <a:rPr lang="ur-PK" dirty="0">
                <a:solidFill>
                  <a:schemeClr val="tx1"/>
                </a:solidFill>
                <a:latin typeface="Jameel Noori Nastaleeq" panose="02000503000000000004" pitchFamily="2" charset="-78"/>
                <a:cs typeface="Jameel Noori Nastaleeq" panose="02000503000000000004" pitchFamily="2" charset="-78"/>
              </a:rPr>
              <a:t> ۱۴ -</a:t>
            </a:r>
            <a:r>
              <a:rPr lang="ar-AE" dirty="0">
                <a:solidFill>
                  <a:schemeClr val="tx1"/>
                </a:solidFill>
                <a:latin typeface="Jameel Noori Nastaleeq" panose="02000503000000000004" pitchFamily="2" charset="-78"/>
                <a:cs typeface="Jameel Noori Nastaleeq" panose="02000503000000000004" pitchFamily="2" charset="-78"/>
              </a:rPr>
              <a:t>اسلامی تہذیب کو فروغ دیں</a:t>
            </a:r>
            <a:endParaRPr lang="en-US" dirty="0">
              <a:solidFill>
                <a:schemeClr val="tx1"/>
              </a:solidFill>
              <a:latin typeface="Jameel Noori Nastaleeq" panose="02000503000000000004" pitchFamily="2" charset="-78"/>
              <a:cs typeface="Jameel Noori Nastaleeq" panose="02000503000000000004" pitchFamily="2" charset="-78"/>
            </a:endParaRPr>
          </a:p>
          <a:p>
            <a:pPr algn="r">
              <a:lnSpc>
                <a:spcPct val="150000"/>
              </a:lnSpc>
            </a:pPr>
            <a:r>
              <a:rPr lang="ur-PK" dirty="0">
                <a:solidFill>
                  <a:schemeClr val="tx1"/>
                </a:solidFill>
                <a:latin typeface="Jameel Noori Nastaleeq" panose="02000503000000000004" pitchFamily="2" charset="-78"/>
                <a:cs typeface="Jameel Noori Nastaleeq" panose="02000503000000000004" pitchFamily="2" charset="-78"/>
              </a:rPr>
              <a:t>۱۵- </a:t>
            </a:r>
            <a:r>
              <a:rPr lang="ar-AE" dirty="0">
                <a:solidFill>
                  <a:schemeClr val="tx1"/>
                </a:solidFill>
                <a:latin typeface="Jameel Noori Nastaleeq" panose="02000503000000000004" pitchFamily="2" charset="-78"/>
                <a:cs typeface="Jameel Noori Nastaleeq" panose="02000503000000000004" pitchFamily="2" charset="-78"/>
              </a:rPr>
              <a:t>معاشرہ میں ایمانداری کو فروغ دیں۔</a:t>
            </a:r>
          </a:p>
          <a:p>
            <a:pPr algn="r">
              <a:lnSpc>
                <a:spcPct val="150000"/>
              </a:lnSpc>
            </a:pPr>
            <a:r>
              <a:rPr lang="ur-PK" dirty="0">
                <a:solidFill>
                  <a:schemeClr val="tx1"/>
                </a:solidFill>
                <a:latin typeface="Jameel Noori Nastaleeq" panose="02000503000000000004" pitchFamily="2" charset="-78"/>
                <a:cs typeface="Jameel Noori Nastaleeq" panose="02000503000000000004" pitchFamily="2" charset="-78"/>
              </a:rPr>
              <a:t>۱۶- </a:t>
            </a:r>
            <a:r>
              <a:rPr lang="ar-AE" dirty="0">
                <a:solidFill>
                  <a:schemeClr val="tx1"/>
                </a:solidFill>
                <a:latin typeface="Jameel Noori Nastaleeq" panose="02000503000000000004" pitchFamily="2" charset="-78"/>
                <a:cs typeface="Jameel Noori Nastaleeq" panose="02000503000000000004" pitchFamily="2" charset="-78"/>
              </a:rPr>
              <a:t>سڑکوں اور فٹ پاتھوں کو صاف رکھیں۔</a:t>
            </a:r>
            <a:endParaRPr lang="en-US" dirty="0">
              <a:solidFill>
                <a:schemeClr val="tx1"/>
              </a:solidFill>
              <a:latin typeface="Jameel Noori Nastaleeq" panose="02000503000000000004" pitchFamily="2" charset="-78"/>
              <a:cs typeface="Jameel Noori Nastaleeq" panose="02000503000000000004" pitchFamily="2" charset="-78"/>
            </a:endParaRPr>
          </a:p>
          <a:p>
            <a:pPr algn="r">
              <a:lnSpc>
                <a:spcPct val="150000"/>
              </a:lnSpc>
            </a:pPr>
            <a:r>
              <a:rPr lang="ur-PK" dirty="0">
                <a:solidFill>
                  <a:schemeClr val="tx1"/>
                </a:solidFill>
                <a:latin typeface="Jameel Noori Nastaleeq" panose="02000503000000000004" pitchFamily="2" charset="-78"/>
                <a:cs typeface="Jameel Noori Nastaleeq" panose="02000503000000000004" pitchFamily="2" charset="-78"/>
              </a:rPr>
              <a:t>۱۷ -</a:t>
            </a:r>
            <a:r>
              <a:rPr lang="ar-AE" dirty="0">
                <a:solidFill>
                  <a:schemeClr val="tx1"/>
                </a:solidFill>
                <a:latin typeface="Jameel Noori Nastaleeq" panose="02000503000000000004" pitchFamily="2" charset="-78"/>
                <a:cs typeface="Jameel Noori Nastaleeq" panose="02000503000000000004" pitchFamily="2" charset="-78"/>
              </a:rPr>
              <a:t>خواتین کے حقوق کا تحفظ کریں۔</a:t>
            </a:r>
          </a:p>
          <a:p>
            <a:pPr algn="r">
              <a:lnSpc>
                <a:spcPct val="150000"/>
              </a:lnSpc>
            </a:pPr>
            <a:r>
              <a:rPr lang="ur-PK" dirty="0">
                <a:solidFill>
                  <a:schemeClr val="tx1"/>
                </a:solidFill>
                <a:latin typeface="Jameel Noori Nastaleeq" panose="02000503000000000004" pitchFamily="2" charset="-78"/>
                <a:cs typeface="Jameel Noori Nastaleeq" panose="02000503000000000004" pitchFamily="2" charset="-78"/>
              </a:rPr>
              <a:t>۱۷- </a:t>
            </a:r>
            <a:r>
              <a:rPr lang="ar-AE" dirty="0">
                <a:solidFill>
                  <a:schemeClr val="tx1"/>
                </a:solidFill>
                <a:latin typeface="Jameel Noori Nastaleeq" panose="02000503000000000004" pitchFamily="2" charset="-78"/>
                <a:cs typeface="Jameel Noori Nastaleeq" panose="02000503000000000004" pitchFamily="2" charset="-78"/>
              </a:rPr>
              <a:t>اگر ممکن ہو تو قادیان میں گھر تعمیر کریں</a:t>
            </a:r>
          </a:p>
          <a:p>
            <a:pPr algn="r">
              <a:lnSpc>
                <a:spcPct val="150000"/>
              </a:lnSpc>
            </a:pPr>
            <a:r>
              <a:rPr lang="ur-PK" dirty="0">
                <a:solidFill>
                  <a:schemeClr val="tx1"/>
                </a:solidFill>
                <a:latin typeface="Jameel Noori Nastaleeq" panose="02000503000000000004" pitchFamily="2" charset="-78"/>
                <a:cs typeface="Jameel Noori Nastaleeq" panose="02000503000000000004" pitchFamily="2" charset="-78"/>
              </a:rPr>
              <a:t>۱۹- </a:t>
            </a:r>
            <a:r>
              <a:rPr lang="ar-AE" dirty="0">
                <a:solidFill>
                  <a:schemeClr val="tx1"/>
                </a:solidFill>
                <a:latin typeface="Jameel Noori Nastaleeq" panose="02000503000000000004" pitchFamily="2" charset="-78"/>
                <a:cs typeface="Jameel Noori Nastaleeq" panose="02000503000000000004" pitchFamily="2" charset="-78"/>
              </a:rPr>
              <a:t>ان کاموں میں کامیابی کے لیے خصوصی دعا کریں۔</a:t>
            </a:r>
          </a:p>
          <a:p>
            <a:pPr algn="r">
              <a:lnSpc>
                <a:spcPct val="150000"/>
              </a:lnSpc>
            </a:pPr>
            <a:endParaRPr lang="ar-AE" dirty="0">
              <a:solidFill>
                <a:schemeClr val="tx1"/>
              </a:solidFill>
              <a:latin typeface="Jameel Noori Nastaleeq" panose="02000503000000000004" pitchFamily="2" charset="-78"/>
              <a:cs typeface="Jameel Noori Nastaleeq" panose="02000503000000000004" pitchFamily="2" charset="-78"/>
            </a:endParaRPr>
          </a:p>
          <a:p>
            <a:pPr algn="r">
              <a:lnSpc>
                <a:spcPct val="150000"/>
              </a:lnSpc>
            </a:pPr>
            <a:endParaRPr lang="en-US" dirty="0">
              <a:solidFill>
                <a:schemeClr val="tx1"/>
              </a:solidFill>
              <a:latin typeface="Jameel Noori Nastaleeq" panose="02000503000000000004" pitchFamily="2" charset="-78"/>
              <a:cs typeface="Jameel Noori Nastaleeq" panose="02000503000000000004" pitchFamily="2" charset="-78"/>
            </a:endParaRPr>
          </a:p>
        </p:txBody>
      </p:sp>
      <p:sp>
        <p:nvSpPr>
          <p:cNvPr id="8" name="Title 1">
            <a:extLst>
              <a:ext uri="{FF2B5EF4-FFF2-40B4-BE49-F238E27FC236}">
                <a16:creationId xmlns:a16="http://schemas.microsoft.com/office/drawing/2014/main" id="{CF1BB21E-C22E-BB61-660E-477694388D78}"/>
              </a:ext>
            </a:extLst>
          </p:cNvPr>
          <p:cNvSpPr txBox="1">
            <a:spLocks noGrp="1"/>
          </p:cNvSpPr>
          <p:nvPr>
            <p:ph type="title"/>
          </p:nvPr>
        </p:nvSpPr>
        <p:spPr>
          <a:xfrm>
            <a:off x="1" y="495300"/>
            <a:ext cx="18288000" cy="1202055"/>
          </a:xfrm>
          <a:prstGeom prst="rect">
            <a:avLst/>
          </a:prstGeom>
        </p:spPr>
        <p:txBody>
          <a:bodyPr wrap="square" lIns="0" tIns="0" rIns="0" bIns="0">
            <a:normAutofit fontScale="90000"/>
          </a:bodyPr>
          <a:lstStyle>
            <a:lvl1pPr>
              <a:defRPr sz="3750" b="1" i="0">
                <a:solidFill>
                  <a:srgbClr val="3F3C3D"/>
                </a:solidFill>
                <a:latin typeface="Arial"/>
                <a:ea typeface="+mj-ea"/>
                <a:cs typeface="Arial"/>
              </a:defRPr>
            </a:lvl1pPr>
          </a:lstStyle>
          <a:p>
            <a:pPr algn="ctr"/>
            <a:r>
              <a:rPr lang="ur-PK" sz="8000" dirty="0">
                <a:solidFill>
                  <a:srgbClr val="008950"/>
                </a:solidFill>
                <a:latin typeface="Footlight MT Light" panose="0204060206030A020304" pitchFamily="18" charset="0"/>
                <a:cs typeface="Jameel Noori Nastaleeq" panose="02000503000000000004" pitchFamily="2" charset="-78"/>
              </a:rPr>
              <a:t>تحریکِ جدید کے مطالبات</a:t>
            </a:r>
            <a:endParaRPr lang="en-US" dirty="0">
              <a:solidFill>
                <a:srgbClr val="008950"/>
              </a:solidFill>
              <a:latin typeface="Jameel Noori Nastaleeq" panose="02000503000000000004" pitchFamily="2" charset="-78"/>
              <a:cs typeface="Jameel Noori Nastaleeq" panose="02000503000000000004" pitchFamily="2" charset="-78"/>
            </a:endParaRPr>
          </a:p>
        </p:txBody>
      </p:sp>
      <p:pic>
        <p:nvPicPr>
          <p:cNvPr id="9" name="object 31">
            <a:extLst>
              <a:ext uri="{FF2B5EF4-FFF2-40B4-BE49-F238E27FC236}">
                <a16:creationId xmlns:a16="http://schemas.microsoft.com/office/drawing/2014/main" id="{5CBF99EB-AA7E-D5BB-A85A-B1C601599472}"/>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423610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CB06F6E9-BF48-6E45-6675-A98CA7868C4E}"/>
              </a:ext>
            </a:extLst>
          </p:cNvPr>
          <p:cNvPicPr/>
          <p:nvPr/>
        </p:nvPicPr>
        <p:blipFill>
          <a:blip r:embed="rId2" cstate="print"/>
          <a:stretch>
            <a:fillRect/>
          </a:stretch>
        </p:blipFill>
        <p:spPr>
          <a:xfrm>
            <a:off x="13702312" y="6882983"/>
            <a:ext cx="4585687" cy="3404016"/>
          </a:xfrm>
          <a:prstGeom prst="rect">
            <a:avLst/>
          </a:prstGeom>
        </p:spPr>
      </p:pic>
      <p:pic>
        <p:nvPicPr>
          <p:cNvPr id="5" name="object 29">
            <a:extLst>
              <a:ext uri="{FF2B5EF4-FFF2-40B4-BE49-F238E27FC236}">
                <a16:creationId xmlns:a16="http://schemas.microsoft.com/office/drawing/2014/main" id="{81A5C606-E325-E101-4185-F150FDD785C1}"/>
              </a:ext>
            </a:extLst>
          </p:cNvPr>
          <p:cNvPicPr/>
          <p:nvPr/>
        </p:nvPicPr>
        <p:blipFill>
          <a:blip r:embed="rId3" cstate="print"/>
          <a:stretch>
            <a:fillRect/>
          </a:stretch>
        </p:blipFill>
        <p:spPr>
          <a:xfrm>
            <a:off x="-2042" y="6526098"/>
            <a:ext cx="3910147" cy="3760901"/>
          </a:xfrm>
          <a:prstGeom prst="rect">
            <a:avLst/>
          </a:prstGeom>
        </p:spPr>
      </p:pic>
      <p:sp>
        <p:nvSpPr>
          <p:cNvPr id="3" name="Content Placeholder 2"/>
          <p:cNvSpPr>
            <a:spLocks noGrp="1"/>
          </p:cNvSpPr>
          <p:nvPr>
            <p:ph idx="1"/>
          </p:nvPr>
        </p:nvSpPr>
        <p:spPr>
          <a:xfrm>
            <a:off x="2286000" y="3497580"/>
            <a:ext cx="14249400" cy="4389120"/>
          </a:xfrm>
        </p:spPr>
        <p:txBody>
          <a:bodyPr>
            <a:noAutofit/>
          </a:bodyPr>
          <a:lstStyle/>
          <a:p>
            <a:pPr algn="l">
              <a:lnSpc>
                <a:spcPct val="160000"/>
              </a:lnSpc>
            </a:pPr>
            <a:r>
              <a:rPr lang="en-US" sz="4800" dirty="0">
                <a:solidFill>
                  <a:schemeClr val="tx1"/>
                </a:solidFill>
                <a:latin typeface="Footlight MT Light" panose="0204060206030A020304" pitchFamily="18" charset="0"/>
                <a:cs typeface="Segoe UI" panose="020B0502040204020203" pitchFamily="34" charset="0"/>
              </a:rPr>
              <a:t>The </a:t>
            </a:r>
            <a:r>
              <a:rPr lang="en-US" sz="4800" dirty="0" err="1">
                <a:solidFill>
                  <a:schemeClr val="tx1"/>
                </a:solidFill>
                <a:latin typeface="Footlight MT Light" panose="0204060206030A020304" pitchFamily="18" charset="0"/>
                <a:cs typeface="Segoe UI" panose="020B0502040204020203" pitchFamily="34" charset="0"/>
              </a:rPr>
              <a:t>Ahrar</a:t>
            </a:r>
            <a:r>
              <a:rPr lang="en-US" sz="4800" dirty="0">
                <a:solidFill>
                  <a:schemeClr val="tx1"/>
                </a:solidFill>
                <a:latin typeface="Footlight MT Light" panose="0204060206030A020304" pitchFamily="18" charset="0"/>
                <a:cs typeface="Segoe UI" panose="020B0502040204020203" pitchFamily="34" charset="0"/>
              </a:rPr>
              <a:t> openly declared that they would soon turn </a:t>
            </a:r>
            <a:r>
              <a:rPr lang="en-US" sz="4800" dirty="0" err="1">
                <a:solidFill>
                  <a:schemeClr val="tx1"/>
                </a:solidFill>
                <a:latin typeface="Footlight MT Light" panose="0204060206030A020304" pitchFamily="18" charset="0"/>
                <a:cs typeface="Segoe UI" panose="020B0502040204020203" pitchFamily="34" charset="0"/>
              </a:rPr>
              <a:t>Qadian</a:t>
            </a:r>
            <a:r>
              <a:rPr lang="en-US" sz="4800" dirty="0">
                <a:solidFill>
                  <a:schemeClr val="tx1"/>
                </a:solidFill>
                <a:latin typeface="Footlight MT Light" panose="0204060206030A020304" pitchFamily="18" charset="0"/>
                <a:cs typeface="Segoe UI" panose="020B0502040204020203" pitchFamily="34" charset="0"/>
              </a:rPr>
              <a:t> into ruins and leave behind no trace of what is known as the </a:t>
            </a:r>
            <a:r>
              <a:rPr lang="en-US" sz="4800" dirty="0" err="1">
                <a:solidFill>
                  <a:schemeClr val="tx1"/>
                </a:solidFill>
                <a:latin typeface="Footlight MT Light" panose="0204060206030A020304" pitchFamily="18" charset="0"/>
                <a:cs typeface="Segoe UI" panose="020B0502040204020203" pitchFamily="34" charset="0"/>
              </a:rPr>
              <a:t>Ahmadiyya</a:t>
            </a:r>
            <a:r>
              <a:rPr lang="en-US" sz="4800" dirty="0">
                <a:solidFill>
                  <a:schemeClr val="tx1"/>
                </a:solidFill>
                <a:latin typeface="Footlight MT Light" panose="0204060206030A020304" pitchFamily="18" charset="0"/>
                <a:cs typeface="Segoe UI" panose="020B0502040204020203" pitchFamily="34" charset="0"/>
              </a:rPr>
              <a:t> </a:t>
            </a:r>
            <a:r>
              <a:rPr lang="en-US" sz="4800" dirty="0" err="1">
                <a:solidFill>
                  <a:schemeClr val="tx1"/>
                </a:solidFill>
                <a:latin typeface="Footlight MT Light" panose="0204060206030A020304" pitchFamily="18" charset="0"/>
                <a:cs typeface="Segoe UI" panose="020B0502040204020203" pitchFamily="34" charset="0"/>
              </a:rPr>
              <a:t>Jama’at</a:t>
            </a:r>
            <a:r>
              <a:rPr lang="en-US" sz="4800" dirty="0">
                <a:solidFill>
                  <a:schemeClr val="tx1"/>
                </a:solidFill>
                <a:latin typeface="Footlight MT Light" panose="0204060206030A020304" pitchFamily="18" charset="0"/>
                <a:cs typeface="Segoe UI" panose="020B0502040204020203" pitchFamily="34" charset="0"/>
              </a:rPr>
              <a:t>.</a:t>
            </a:r>
          </a:p>
          <a:p>
            <a:pPr algn="l"/>
            <a:endParaRPr lang="en-US" sz="4800" dirty="0">
              <a:solidFill>
                <a:schemeClr val="tx1"/>
              </a:solidFill>
            </a:endParaRPr>
          </a:p>
        </p:txBody>
      </p:sp>
      <p:pic>
        <p:nvPicPr>
          <p:cNvPr id="8" name="object 31">
            <a:extLst>
              <a:ext uri="{FF2B5EF4-FFF2-40B4-BE49-F238E27FC236}">
                <a16:creationId xmlns:a16="http://schemas.microsoft.com/office/drawing/2014/main" id="{82D36EE5-C6E2-C62D-18C7-B924A49EBE1C}"/>
              </a:ext>
            </a:extLst>
          </p:cNvPr>
          <p:cNvPicPr>
            <a:picLocks noChangeAspect="1"/>
          </p:cNvPicPr>
          <p:nvPr/>
        </p:nvPicPr>
        <p:blipFill>
          <a:blip r:embed="rId4"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1407807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9">
            <a:extLst>
              <a:ext uri="{FF2B5EF4-FFF2-40B4-BE49-F238E27FC236}">
                <a16:creationId xmlns:a16="http://schemas.microsoft.com/office/drawing/2014/main" id="{F8E7B675-A455-12AD-E971-38582F135DA1}"/>
              </a:ext>
            </a:extLst>
          </p:cNvPr>
          <p:cNvPicPr/>
          <p:nvPr/>
        </p:nvPicPr>
        <p:blipFill>
          <a:blip r:embed="rId2" cstate="print"/>
          <a:stretch>
            <a:fillRect/>
          </a:stretch>
        </p:blipFill>
        <p:spPr>
          <a:xfrm>
            <a:off x="-2042" y="6526098"/>
            <a:ext cx="3910147" cy="3760901"/>
          </a:xfrm>
          <a:prstGeom prst="rect">
            <a:avLst/>
          </a:prstGeom>
        </p:spPr>
      </p:pic>
      <p:sp>
        <p:nvSpPr>
          <p:cNvPr id="3" name="Content Placeholder 2"/>
          <p:cNvSpPr>
            <a:spLocks noGrp="1"/>
          </p:cNvSpPr>
          <p:nvPr>
            <p:ph idx="1"/>
          </p:nvPr>
        </p:nvSpPr>
        <p:spPr>
          <a:xfrm>
            <a:off x="2757351" y="2272097"/>
            <a:ext cx="13701849" cy="7457306"/>
          </a:xfrm>
        </p:spPr>
        <p:txBody>
          <a:bodyPr>
            <a:normAutofit fontScale="92500"/>
          </a:bodyPr>
          <a:lstStyle/>
          <a:p>
            <a:pPr>
              <a:lnSpc>
                <a:spcPct val="170000"/>
              </a:lnSpc>
            </a:pPr>
            <a:r>
              <a:rPr lang="en-US" sz="3600" dirty="0">
                <a:solidFill>
                  <a:schemeClr val="tx1"/>
                </a:solidFill>
                <a:latin typeface="Footlight MT Light" panose="0204060206030A020304" pitchFamily="18" charset="0"/>
                <a:cs typeface="Segoe UI" panose="020B0502040204020203" pitchFamily="34" charset="0"/>
              </a:rPr>
              <a:t>1. Lead simple lives. </a:t>
            </a:r>
          </a:p>
          <a:p>
            <a:pPr>
              <a:lnSpc>
                <a:spcPct val="170000"/>
              </a:lnSpc>
            </a:pPr>
            <a:r>
              <a:rPr lang="en-US" sz="3600" dirty="0">
                <a:solidFill>
                  <a:schemeClr val="tx1"/>
                </a:solidFill>
                <a:latin typeface="Footlight MT Light" panose="0204060206030A020304" pitchFamily="18" charset="0"/>
                <a:cs typeface="Segoe UI" panose="020B0502040204020203" pitchFamily="34" charset="0"/>
              </a:rPr>
              <a:t>2. Participate in spreading the message of Islam worldwide. </a:t>
            </a:r>
          </a:p>
          <a:p>
            <a:pPr>
              <a:lnSpc>
                <a:spcPct val="170000"/>
              </a:lnSpc>
            </a:pPr>
            <a:r>
              <a:rPr lang="en-US" sz="3600" dirty="0">
                <a:solidFill>
                  <a:schemeClr val="tx1"/>
                </a:solidFill>
                <a:latin typeface="Footlight MT Light" panose="0204060206030A020304" pitchFamily="18" charset="0"/>
                <a:cs typeface="Segoe UI" panose="020B0502040204020203" pitchFamily="34" charset="0"/>
              </a:rPr>
              <a:t>3. Dedicate holidays from employment for the service of the </a:t>
            </a:r>
            <a:r>
              <a:rPr lang="en-US" sz="3600" dirty="0" err="1">
                <a:solidFill>
                  <a:schemeClr val="tx1"/>
                </a:solidFill>
                <a:latin typeface="Footlight MT Light" panose="0204060206030A020304" pitchFamily="18" charset="0"/>
                <a:cs typeface="Segoe UI" panose="020B0502040204020203" pitchFamily="34" charset="0"/>
              </a:rPr>
              <a:t>Jama’at</a:t>
            </a:r>
            <a:r>
              <a:rPr lang="en-US" sz="3600" dirty="0">
                <a:solidFill>
                  <a:schemeClr val="tx1"/>
                </a:solidFill>
                <a:latin typeface="Footlight MT Light" panose="0204060206030A020304" pitchFamily="18" charset="0"/>
                <a:cs typeface="Segoe UI" panose="020B0502040204020203" pitchFamily="34" charset="0"/>
              </a:rPr>
              <a:t>. </a:t>
            </a:r>
          </a:p>
          <a:p>
            <a:pPr>
              <a:lnSpc>
                <a:spcPct val="170000"/>
              </a:lnSpc>
            </a:pPr>
            <a:r>
              <a:rPr lang="en-US" sz="3600" dirty="0">
                <a:solidFill>
                  <a:schemeClr val="tx1"/>
                </a:solidFill>
                <a:latin typeface="Footlight MT Light" panose="0204060206030A020304" pitchFamily="18" charset="0"/>
                <a:cs typeface="Segoe UI" panose="020B0502040204020203" pitchFamily="34" charset="0"/>
              </a:rPr>
              <a:t>4. Dedicate lives to serve Islam. </a:t>
            </a:r>
          </a:p>
          <a:p>
            <a:pPr>
              <a:lnSpc>
                <a:spcPct val="170000"/>
              </a:lnSpc>
            </a:pPr>
            <a:r>
              <a:rPr lang="en-US" sz="3600" dirty="0">
                <a:solidFill>
                  <a:schemeClr val="tx1"/>
                </a:solidFill>
                <a:latin typeface="Footlight MT Light" panose="0204060206030A020304" pitchFamily="18" charset="0"/>
                <a:cs typeface="Segoe UI" panose="020B0502040204020203" pitchFamily="34" charset="0"/>
              </a:rPr>
              <a:t>5. Dedicate during seasonal vacation, periods for the service of the </a:t>
            </a:r>
            <a:r>
              <a:rPr lang="en-US" sz="3600" dirty="0" err="1">
                <a:solidFill>
                  <a:schemeClr val="tx1"/>
                </a:solidFill>
                <a:latin typeface="Footlight MT Light" panose="0204060206030A020304" pitchFamily="18" charset="0"/>
                <a:cs typeface="Segoe UI" panose="020B0502040204020203" pitchFamily="34" charset="0"/>
              </a:rPr>
              <a:t>Jama’at</a:t>
            </a:r>
            <a:r>
              <a:rPr lang="en-US" sz="3600" dirty="0">
                <a:solidFill>
                  <a:schemeClr val="tx1"/>
                </a:solidFill>
                <a:latin typeface="Footlight MT Light" panose="0204060206030A020304" pitchFamily="18" charset="0"/>
                <a:cs typeface="Segoe UI" panose="020B0502040204020203" pitchFamily="34" charset="0"/>
              </a:rPr>
              <a:t>.</a:t>
            </a:r>
          </a:p>
          <a:p>
            <a:pPr>
              <a:lnSpc>
                <a:spcPct val="170000"/>
              </a:lnSpc>
            </a:pPr>
            <a:r>
              <a:rPr lang="en-US" sz="3600" dirty="0">
                <a:solidFill>
                  <a:schemeClr val="tx1"/>
                </a:solidFill>
                <a:latin typeface="Footlight MT Light" panose="0204060206030A020304" pitchFamily="18" charset="0"/>
                <a:cs typeface="Segoe UI" panose="020B0502040204020203" pitchFamily="34" charset="0"/>
              </a:rPr>
              <a:t>6. Offer children for life-time </a:t>
            </a:r>
            <a:r>
              <a:rPr lang="en-US" sz="3600" dirty="0" err="1">
                <a:solidFill>
                  <a:schemeClr val="tx1"/>
                </a:solidFill>
                <a:latin typeface="Footlight MT Light" panose="0204060206030A020304" pitchFamily="18" charset="0"/>
                <a:cs typeface="Segoe UI" panose="020B0502040204020203" pitchFamily="34" charset="0"/>
              </a:rPr>
              <a:t>Waqf</a:t>
            </a:r>
            <a:r>
              <a:rPr lang="en-US" sz="3600" dirty="0">
                <a:solidFill>
                  <a:schemeClr val="tx1"/>
                </a:solidFill>
                <a:latin typeface="Footlight MT Light" panose="0204060206030A020304" pitchFamily="18" charset="0"/>
                <a:cs typeface="Segoe UI" panose="020B0502040204020203" pitchFamily="34" charset="0"/>
              </a:rPr>
              <a:t> [devotion]. </a:t>
            </a:r>
          </a:p>
          <a:p>
            <a:pPr>
              <a:lnSpc>
                <a:spcPct val="170000"/>
              </a:lnSpc>
            </a:pPr>
            <a:r>
              <a:rPr lang="en-US" sz="3600" dirty="0">
                <a:solidFill>
                  <a:schemeClr val="tx1"/>
                </a:solidFill>
                <a:latin typeface="Footlight MT Light" panose="0204060206030A020304" pitchFamily="18" charset="0"/>
                <a:cs typeface="Segoe UI" panose="020B0502040204020203" pitchFamily="34" charset="0"/>
              </a:rPr>
              <a:t>7. Pensioners/retired people to offer themselves for service of </a:t>
            </a:r>
            <a:r>
              <a:rPr lang="en-US" sz="3600" dirty="0" err="1">
                <a:solidFill>
                  <a:schemeClr val="tx1"/>
                </a:solidFill>
                <a:latin typeface="Footlight MT Light" panose="0204060206030A020304" pitchFamily="18" charset="0"/>
                <a:cs typeface="Segoe UI" panose="020B0502040204020203" pitchFamily="34" charset="0"/>
              </a:rPr>
              <a:t>Jamaat</a:t>
            </a:r>
            <a:r>
              <a:rPr lang="en-US" sz="3600" dirty="0">
                <a:solidFill>
                  <a:schemeClr val="tx1"/>
                </a:solidFill>
                <a:latin typeface="Footlight MT Light" panose="0204060206030A020304" pitchFamily="18" charset="0"/>
                <a:cs typeface="Segoe UI" panose="020B0502040204020203" pitchFamily="34" charset="0"/>
              </a:rPr>
              <a:t>. </a:t>
            </a:r>
          </a:p>
          <a:p>
            <a:pPr>
              <a:lnSpc>
                <a:spcPct val="170000"/>
              </a:lnSpc>
            </a:pPr>
            <a:r>
              <a:rPr lang="en-US" sz="3600" dirty="0">
                <a:solidFill>
                  <a:schemeClr val="tx1"/>
                </a:solidFill>
                <a:latin typeface="Footlight MT Light" panose="0204060206030A020304" pitchFamily="18" charset="0"/>
                <a:cs typeface="Segoe UI" panose="020B0502040204020203" pitchFamily="34" charset="0"/>
              </a:rPr>
              <a:t>8. Dedicate part of one’s income and property.</a:t>
            </a:r>
          </a:p>
          <a:p>
            <a:pPr>
              <a:lnSpc>
                <a:spcPct val="170000"/>
              </a:lnSpc>
            </a:pPr>
            <a:endParaRPr lang="en-US" sz="3600" dirty="0">
              <a:solidFill>
                <a:schemeClr val="tx1"/>
              </a:solidFill>
              <a:latin typeface="Footlight MT Light" panose="0204060206030A020304" pitchFamily="18" charset="0"/>
              <a:cs typeface="Segoe UI" panose="020B0502040204020203" pitchFamily="34" charset="0"/>
            </a:endParaRPr>
          </a:p>
        </p:txBody>
      </p:sp>
      <p:sp>
        <p:nvSpPr>
          <p:cNvPr id="8" name="Title 1">
            <a:extLst>
              <a:ext uri="{FF2B5EF4-FFF2-40B4-BE49-F238E27FC236}">
                <a16:creationId xmlns:a16="http://schemas.microsoft.com/office/drawing/2014/main" id="{5E007BCE-12E2-96F1-A642-09DD9C0EE3C5}"/>
              </a:ext>
            </a:extLst>
          </p:cNvPr>
          <p:cNvSpPr txBox="1">
            <a:spLocks/>
          </p:cNvSpPr>
          <p:nvPr/>
        </p:nvSpPr>
        <p:spPr>
          <a:xfrm>
            <a:off x="0" y="557597"/>
            <a:ext cx="18288000" cy="1714500"/>
          </a:xfrm>
          <a:prstGeom prst="rect">
            <a:avLst/>
          </a:prstGeom>
        </p:spPr>
        <p:txBody>
          <a:bodyPr wrap="square" lIns="0" tIns="0" rIns="0" bIns="0">
            <a:normAutofit/>
          </a:bodyPr>
          <a:lstStyle>
            <a:lvl1pPr>
              <a:defRPr sz="3750" b="1" i="0">
                <a:solidFill>
                  <a:srgbClr val="3F3C3D"/>
                </a:solidFill>
                <a:latin typeface="Arial"/>
                <a:ea typeface="+mj-ea"/>
                <a:cs typeface="Arial"/>
              </a:defRPr>
            </a:lvl1pPr>
          </a:lstStyle>
          <a:p>
            <a:pPr algn="ctr"/>
            <a:r>
              <a:rPr lang="en-US" sz="8000" dirty="0">
                <a:solidFill>
                  <a:srgbClr val="008950"/>
                </a:solidFill>
                <a:latin typeface="Footlight MT Light" panose="0204060206030A020304" pitchFamily="18" charset="0"/>
                <a:cs typeface="Jameel Noori Nastaleeq" panose="02000503000000000004" pitchFamily="2" charset="-78"/>
              </a:rPr>
              <a:t>The Demands of </a:t>
            </a:r>
            <a:r>
              <a:rPr lang="en-US" sz="8000" dirty="0" err="1">
                <a:solidFill>
                  <a:srgbClr val="008950"/>
                </a:solidFill>
                <a:latin typeface="Footlight MT Light" panose="0204060206030A020304" pitchFamily="18" charset="0"/>
                <a:cs typeface="Jameel Noori Nastaleeq" panose="02000503000000000004" pitchFamily="2" charset="-78"/>
              </a:rPr>
              <a:t>Tahrik</a:t>
            </a:r>
            <a:r>
              <a:rPr lang="en-US" sz="8000" dirty="0">
                <a:solidFill>
                  <a:srgbClr val="008950"/>
                </a:solidFill>
                <a:latin typeface="Footlight MT Light" panose="0204060206030A020304" pitchFamily="18" charset="0"/>
                <a:cs typeface="Jameel Noori Nastaleeq" panose="02000503000000000004" pitchFamily="2" charset="-78"/>
              </a:rPr>
              <a:t> e Jadid</a:t>
            </a:r>
            <a:endParaRPr lang="en-US" dirty="0">
              <a:solidFill>
                <a:srgbClr val="008950"/>
              </a:solidFill>
              <a:latin typeface="Jameel Noori Nastaleeq" panose="02000503000000000004" pitchFamily="2" charset="-78"/>
              <a:cs typeface="Jameel Noori Nastaleeq" panose="02000503000000000004" pitchFamily="2" charset="-78"/>
            </a:endParaRPr>
          </a:p>
        </p:txBody>
      </p:sp>
      <p:pic>
        <p:nvPicPr>
          <p:cNvPr id="10" name="object 31">
            <a:extLst>
              <a:ext uri="{FF2B5EF4-FFF2-40B4-BE49-F238E27FC236}">
                <a16:creationId xmlns:a16="http://schemas.microsoft.com/office/drawing/2014/main" id="{941BC899-3D67-AF83-3120-1FE2C6459B48}"/>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2888336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9">
            <a:extLst>
              <a:ext uri="{FF2B5EF4-FFF2-40B4-BE49-F238E27FC236}">
                <a16:creationId xmlns:a16="http://schemas.microsoft.com/office/drawing/2014/main" id="{EB600588-0F47-CF10-A4C1-AD89399DEABB}"/>
              </a:ext>
            </a:extLst>
          </p:cNvPr>
          <p:cNvPicPr/>
          <p:nvPr/>
        </p:nvPicPr>
        <p:blipFill>
          <a:blip r:embed="rId2" cstate="print"/>
          <a:stretch>
            <a:fillRect/>
          </a:stretch>
        </p:blipFill>
        <p:spPr>
          <a:xfrm>
            <a:off x="-2042" y="6526098"/>
            <a:ext cx="3910147" cy="3760901"/>
          </a:xfrm>
          <a:prstGeom prst="rect">
            <a:avLst/>
          </a:prstGeom>
        </p:spPr>
      </p:pic>
      <p:sp>
        <p:nvSpPr>
          <p:cNvPr id="3" name="Content Placeholder 2"/>
          <p:cNvSpPr>
            <a:spLocks noGrp="1"/>
          </p:cNvSpPr>
          <p:nvPr>
            <p:ph idx="1"/>
          </p:nvPr>
        </p:nvSpPr>
        <p:spPr>
          <a:xfrm>
            <a:off x="2362201" y="2126457"/>
            <a:ext cx="14096999" cy="7817643"/>
          </a:xfrm>
        </p:spPr>
        <p:txBody>
          <a:bodyPr>
            <a:normAutofit/>
          </a:bodyPr>
          <a:lstStyle/>
          <a:p>
            <a:pPr>
              <a:lnSpc>
                <a:spcPct val="170000"/>
              </a:lnSpc>
            </a:pPr>
            <a:r>
              <a:rPr lang="en-US" sz="3600" dirty="0">
                <a:solidFill>
                  <a:schemeClr val="tx1"/>
                </a:solidFill>
                <a:latin typeface="Footlight MT Light" panose="0204060206030A020304" pitchFamily="18" charset="0"/>
                <a:cs typeface="Segoe UI" panose="020B0502040204020203" pitchFamily="34" charset="0"/>
              </a:rPr>
              <a:t>9. Influential and learned Ahmadis to deliver lectures on the teachings of Islam.</a:t>
            </a:r>
          </a:p>
          <a:p>
            <a:pPr>
              <a:lnSpc>
                <a:spcPct val="170000"/>
              </a:lnSpc>
            </a:pPr>
            <a:r>
              <a:rPr lang="en-US" sz="3600" dirty="0">
                <a:solidFill>
                  <a:schemeClr val="tx1"/>
                </a:solidFill>
                <a:latin typeface="Footlight MT Light" panose="0204060206030A020304" pitchFamily="18" charset="0"/>
                <a:cs typeface="Segoe UI" panose="020B0502040204020203" pitchFamily="34" charset="0"/>
              </a:rPr>
              <a:t>10. Prepare counter arguments against the adverse propaganda.</a:t>
            </a:r>
          </a:p>
          <a:p>
            <a:pPr>
              <a:lnSpc>
                <a:spcPct val="170000"/>
              </a:lnSpc>
            </a:pPr>
            <a:r>
              <a:rPr lang="en-US" sz="3600" dirty="0">
                <a:solidFill>
                  <a:schemeClr val="tx1"/>
                </a:solidFill>
                <a:latin typeface="Footlight MT Light" panose="0204060206030A020304" pitchFamily="18" charset="0"/>
                <a:cs typeface="Segoe UI" panose="020B0502040204020203" pitchFamily="34" charset="0"/>
              </a:rPr>
              <a:t>11. Seek advice from the </a:t>
            </a:r>
            <a:r>
              <a:rPr lang="en-US" sz="3600" dirty="0" err="1">
                <a:solidFill>
                  <a:schemeClr val="tx1"/>
                </a:solidFill>
                <a:latin typeface="Footlight MT Light" panose="0204060206030A020304" pitchFamily="18" charset="0"/>
                <a:cs typeface="Segoe UI" panose="020B0502040204020203" pitchFamily="34" charset="0"/>
              </a:rPr>
              <a:t>Jama’at</a:t>
            </a:r>
            <a:r>
              <a:rPr lang="en-US" sz="3600" dirty="0">
                <a:solidFill>
                  <a:schemeClr val="tx1"/>
                </a:solidFill>
                <a:latin typeface="Footlight MT Light" panose="0204060206030A020304" pitchFamily="18" charset="0"/>
                <a:cs typeface="Segoe UI" panose="020B0502040204020203" pitchFamily="34" charset="0"/>
              </a:rPr>
              <a:t> when deciding about higher education and careers for children.</a:t>
            </a:r>
            <a:r>
              <a:rPr lang="en-US" sz="3600" b="1" dirty="0">
                <a:solidFill>
                  <a:schemeClr val="tx1"/>
                </a:solidFill>
                <a:latin typeface="Footlight MT Light" panose="0204060206030A020304" pitchFamily="18" charset="0"/>
                <a:cs typeface="Segoe UI" panose="020B0502040204020203" pitchFamily="34" charset="0"/>
              </a:rPr>
              <a:t> </a:t>
            </a:r>
            <a:endParaRPr lang="en-US" sz="3600" dirty="0">
              <a:solidFill>
                <a:schemeClr val="tx1"/>
              </a:solidFill>
              <a:latin typeface="Footlight MT Light" panose="0204060206030A020304" pitchFamily="18" charset="0"/>
              <a:cs typeface="Segoe UI" panose="020B0502040204020203" pitchFamily="34" charset="0"/>
            </a:endParaRPr>
          </a:p>
          <a:p>
            <a:pPr>
              <a:lnSpc>
                <a:spcPct val="170000"/>
              </a:lnSpc>
            </a:pPr>
            <a:r>
              <a:rPr lang="en-US" sz="3600" dirty="0">
                <a:solidFill>
                  <a:schemeClr val="tx1"/>
                </a:solidFill>
                <a:latin typeface="Footlight MT Light" panose="0204060206030A020304" pitchFamily="18" charset="0"/>
                <a:cs typeface="Segoe UI" panose="020B0502040204020203" pitchFamily="34" charset="0"/>
              </a:rPr>
              <a:t>12. Develop the habit of manual labor.</a:t>
            </a:r>
          </a:p>
          <a:p>
            <a:pPr>
              <a:lnSpc>
                <a:spcPct val="170000"/>
              </a:lnSpc>
            </a:pPr>
            <a:r>
              <a:rPr lang="en-US" sz="3600" dirty="0">
                <a:solidFill>
                  <a:schemeClr val="tx1"/>
                </a:solidFill>
                <a:latin typeface="Footlight MT Light" panose="0204060206030A020304" pitchFamily="18" charset="0"/>
                <a:cs typeface="Segoe UI" panose="020B0502040204020203" pitchFamily="34" charset="0"/>
              </a:rPr>
              <a:t>13. Take up even petty jobs if unemployed. </a:t>
            </a:r>
          </a:p>
          <a:p>
            <a:pPr>
              <a:lnSpc>
                <a:spcPct val="170000"/>
              </a:lnSpc>
            </a:pPr>
            <a:r>
              <a:rPr lang="en-US" sz="3600" dirty="0">
                <a:solidFill>
                  <a:schemeClr val="tx1"/>
                </a:solidFill>
                <a:latin typeface="Footlight MT Light" panose="0204060206030A020304" pitchFamily="18" charset="0"/>
                <a:cs typeface="Segoe UI" panose="020B0502040204020203" pitchFamily="34" charset="0"/>
              </a:rPr>
              <a:t>14. Promote Islamic culture .</a:t>
            </a:r>
          </a:p>
        </p:txBody>
      </p:sp>
      <p:sp>
        <p:nvSpPr>
          <p:cNvPr id="8" name="Title 1">
            <a:extLst>
              <a:ext uri="{FF2B5EF4-FFF2-40B4-BE49-F238E27FC236}">
                <a16:creationId xmlns:a16="http://schemas.microsoft.com/office/drawing/2014/main" id="{936F9CB6-8022-8E7D-2A9C-0CDFF7D87169}"/>
              </a:ext>
            </a:extLst>
          </p:cNvPr>
          <p:cNvSpPr txBox="1">
            <a:spLocks/>
          </p:cNvSpPr>
          <p:nvPr/>
        </p:nvSpPr>
        <p:spPr>
          <a:xfrm>
            <a:off x="0" y="557597"/>
            <a:ext cx="18288000" cy="1714500"/>
          </a:xfrm>
          <a:prstGeom prst="rect">
            <a:avLst/>
          </a:prstGeom>
        </p:spPr>
        <p:txBody>
          <a:bodyPr wrap="square" lIns="0" tIns="0" rIns="0" bIns="0">
            <a:normAutofit/>
          </a:bodyPr>
          <a:lstStyle>
            <a:lvl1pPr>
              <a:defRPr sz="3750" b="1" i="0">
                <a:solidFill>
                  <a:srgbClr val="3F3C3D"/>
                </a:solidFill>
                <a:latin typeface="Arial"/>
                <a:ea typeface="+mj-ea"/>
                <a:cs typeface="Arial"/>
              </a:defRPr>
            </a:lvl1pPr>
          </a:lstStyle>
          <a:p>
            <a:pPr algn="ctr"/>
            <a:r>
              <a:rPr lang="en-US" sz="8000" dirty="0">
                <a:solidFill>
                  <a:srgbClr val="008950"/>
                </a:solidFill>
                <a:latin typeface="Footlight MT Light" panose="0204060206030A020304" pitchFamily="18" charset="0"/>
                <a:cs typeface="Jameel Noori Nastaleeq" panose="02000503000000000004" pitchFamily="2" charset="-78"/>
              </a:rPr>
              <a:t>The Demands of </a:t>
            </a:r>
            <a:r>
              <a:rPr lang="en-US" sz="8000" dirty="0" err="1">
                <a:solidFill>
                  <a:srgbClr val="008950"/>
                </a:solidFill>
                <a:latin typeface="Footlight MT Light" panose="0204060206030A020304" pitchFamily="18" charset="0"/>
                <a:cs typeface="Jameel Noori Nastaleeq" panose="02000503000000000004" pitchFamily="2" charset="-78"/>
              </a:rPr>
              <a:t>Tahrik</a:t>
            </a:r>
            <a:r>
              <a:rPr lang="en-US" sz="8000" dirty="0">
                <a:solidFill>
                  <a:srgbClr val="008950"/>
                </a:solidFill>
                <a:latin typeface="Footlight MT Light" panose="0204060206030A020304" pitchFamily="18" charset="0"/>
                <a:cs typeface="Jameel Noori Nastaleeq" panose="02000503000000000004" pitchFamily="2" charset="-78"/>
              </a:rPr>
              <a:t> e Jadid</a:t>
            </a:r>
            <a:endParaRPr lang="en-US" dirty="0">
              <a:solidFill>
                <a:srgbClr val="008950"/>
              </a:solidFill>
              <a:latin typeface="Jameel Noori Nastaleeq" panose="02000503000000000004" pitchFamily="2" charset="-78"/>
              <a:cs typeface="Jameel Noori Nastaleeq" panose="02000503000000000004" pitchFamily="2" charset="-78"/>
            </a:endParaRPr>
          </a:p>
        </p:txBody>
      </p:sp>
      <p:pic>
        <p:nvPicPr>
          <p:cNvPr id="10" name="object 31">
            <a:extLst>
              <a:ext uri="{FF2B5EF4-FFF2-40B4-BE49-F238E27FC236}">
                <a16:creationId xmlns:a16="http://schemas.microsoft.com/office/drawing/2014/main" id="{5E46CCF5-07C2-FAEF-E402-048E0DB7C9B4}"/>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405890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9">
            <a:extLst>
              <a:ext uri="{FF2B5EF4-FFF2-40B4-BE49-F238E27FC236}">
                <a16:creationId xmlns:a16="http://schemas.microsoft.com/office/drawing/2014/main" id="{2CC1A481-63CA-AB46-468F-9F8D2E436E4A}"/>
              </a:ext>
            </a:extLst>
          </p:cNvPr>
          <p:cNvPicPr/>
          <p:nvPr/>
        </p:nvPicPr>
        <p:blipFill>
          <a:blip r:embed="rId2" cstate="print"/>
          <a:stretch>
            <a:fillRect/>
          </a:stretch>
        </p:blipFill>
        <p:spPr>
          <a:xfrm>
            <a:off x="-2042" y="6526098"/>
            <a:ext cx="3910147" cy="3760901"/>
          </a:xfrm>
          <a:prstGeom prst="rect">
            <a:avLst/>
          </a:prstGeom>
        </p:spPr>
      </p:pic>
      <p:sp>
        <p:nvSpPr>
          <p:cNvPr id="3" name="Content Placeholder 2"/>
          <p:cNvSpPr>
            <a:spLocks noGrp="1"/>
          </p:cNvSpPr>
          <p:nvPr>
            <p:ph idx="1"/>
          </p:nvPr>
        </p:nvSpPr>
        <p:spPr>
          <a:xfrm>
            <a:off x="2286001" y="2777896"/>
            <a:ext cx="14173200" cy="6099404"/>
          </a:xfrm>
        </p:spPr>
        <p:txBody>
          <a:bodyPr>
            <a:noAutofit/>
          </a:bodyPr>
          <a:lstStyle/>
          <a:p>
            <a:pPr>
              <a:lnSpc>
                <a:spcPct val="170000"/>
              </a:lnSpc>
            </a:pPr>
            <a:r>
              <a:rPr lang="en-US" sz="3600" dirty="0">
                <a:solidFill>
                  <a:schemeClr val="tx1"/>
                </a:solidFill>
                <a:latin typeface="Footlight MT Light" panose="0204060206030A020304" pitchFamily="18" charset="0"/>
                <a:cs typeface="Segoe UI" panose="020B0502040204020203" pitchFamily="34" charset="0"/>
              </a:rPr>
              <a:t>15. Promote honesty in the society. </a:t>
            </a:r>
          </a:p>
          <a:p>
            <a:pPr>
              <a:lnSpc>
                <a:spcPct val="170000"/>
              </a:lnSpc>
            </a:pPr>
            <a:r>
              <a:rPr lang="en-US" sz="3600" dirty="0">
                <a:solidFill>
                  <a:schemeClr val="tx1"/>
                </a:solidFill>
                <a:latin typeface="Footlight MT Light" panose="0204060206030A020304" pitchFamily="18" charset="0"/>
                <a:cs typeface="Segoe UI" panose="020B0502040204020203" pitchFamily="34" charset="0"/>
              </a:rPr>
              <a:t>16. Keep roads and pavements clean. </a:t>
            </a:r>
          </a:p>
          <a:p>
            <a:pPr>
              <a:lnSpc>
                <a:spcPct val="170000"/>
              </a:lnSpc>
            </a:pPr>
            <a:r>
              <a:rPr lang="en-US" sz="3600" dirty="0">
                <a:solidFill>
                  <a:schemeClr val="tx1"/>
                </a:solidFill>
                <a:latin typeface="Footlight MT Light" panose="0204060206030A020304" pitchFamily="18" charset="0"/>
                <a:cs typeface="Segoe UI" panose="020B0502040204020203" pitchFamily="34" charset="0"/>
              </a:rPr>
              <a:t>17. Protect women’s rights. </a:t>
            </a:r>
          </a:p>
          <a:p>
            <a:pPr>
              <a:lnSpc>
                <a:spcPct val="170000"/>
              </a:lnSpc>
            </a:pPr>
            <a:r>
              <a:rPr lang="en-US" sz="3600" dirty="0">
                <a:solidFill>
                  <a:schemeClr val="tx1"/>
                </a:solidFill>
                <a:latin typeface="Footlight MT Light" panose="0204060206030A020304" pitchFamily="18" charset="0"/>
                <a:cs typeface="Segoe UI" panose="020B0502040204020203" pitchFamily="34" charset="0"/>
              </a:rPr>
              <a:t>18. Build houses in </a:t>
            </a:r>
            <a:r>
              <a:rPr lang="en-US" sz="3600" dirty="0" err="1">
                <a:solidFill>
                  <a:schemeClr val="tx1"/>
                </a:solidFill>
                <a:latin typeface="Footlight MT Light" panose="0204060206030A020304" pitchFamily="18" charset="0"/>
                <a:cs typeface="Segoe UI" panose="020B0502040204020203" pitchFamily="34" charset="0"/>
              </a:rPr>
              <a:t>Qadian</a:t>
            </a:r>
            <a:r>
              <a:rPr lang="en-US" sz="3600" dirty="0">
                <a:solidFill>
                  <a:schemeClr val="tx1"/>
                </a:solidFill>
                <a:latin typeface="Footlight MT Light" panose="0204060206030A020304" pitchFamily="18" charset="0"/>
                <a:cs typeface="Segoe UI" panose="020B0502040204020203" pitchFamily="34" charset="0"/>
              </a:rPr>
              <a:t> if possible. </a:t>
            </a:r>
          </a:p>
          <a:p>
            <a:pPr>
              <a:lnSpc>
                <a:spcPct val="170000"/>
              </a:lnSpc>
            </a:pPr>
            <a:r>
              <a:rPr lang="en-US" sz="3600" dirty="0">
                <a:solidFill>
                  <a:schemeClr val="tx1"/>
                </a:solidFill>
                <a:latin typeface="Footlight MT Light" panose="0204060206030A020304" pitchFamily="18" charset="0"/>
                <a:cs typeface="Segoe UI" panose="020B0502040204020203" pitchFamily="34" charset="0"/>
              </a:rPr>
              <a:t>19. Offer special prayers in order to succeed in these undertakings.</a:t>
            </a:r>
          </a:p>
        </p:txBody>
      </p:sp>
      <p:sp>
        <p:nvSpPr>
          <p:cNvPr id="8" name="Title 1">
            <a:extLst>
              <a:ext uri="{FF2B5EF4-FFF2-40B4-BE49-F238E27FC236}">
                <a16:creationId xmlns:a16="http://schemas.microsoft.com/office/drawing/2014/main" id="{FE4730B1-D190-1B05-3D2D-CA53993B7D6A}"/>
              </a:ext>
            </a:extLst>
          </p:cNvPr>
          <p:cNvSpPr txBox="1">
            <a:spLocks/>
          </p:cNvSpPr>
          <p:nvPr/>
        </p:nvSpPr>
        <p:spPr>
          <a:xfrm>
            <a:off x="-2042" y="557597"/>
            <a:ext cx="18290042" cy="1714500"/>
          </a:xfrm>
          <a:prstGeom prst="rect">
            <a:avLst/>
          </a:prstGeom>
        </p:spPr>
        <p:txBody>
          <a:bodyPr wrap="square" lIns="0" tIns="0" rIns="0" bIns="0">
            <a:normAutofit/>
          </a:bodyPr>
          <a:lstStyle>
            <a:lvl1pPr>
              <a:defRPr sz="3750" b="1" i="0">
                <a:solidFill>
                  <a:srgbClr val="3F3C3D"/>
                </a:solidFill>
                <a:latin typeface="Arial"/>
                <a:ea typeface="+mj-ea"/>
                <a:cs typeface="Arial"/>
              </a:defRPr>
            </a:lvl1pPr>
          </a:lstStyle>
          <a:p>
            <a:pPr algn="ctr"/>
            <a:r>
              <a:rPr lang="en-US" sz="8000" dirty="0">
                <a:solidFill>
                  <a:srgbClr val="008950"/>
                </a:solidFill>
                <a:latin typeface="Footlight MT Light" panose="0204060206030A020304" pitchFamily="18" charset="0"/>
                <a:cs typeface="Jameel Noori Nastaleeq" panose="02000503000000000004" pitchFamily="2" charset="-78"/>
              </a:rPr>
              <a:t>The Demands of </a:t>
            </a:r>
            <a:r>
              <a:rPr lang="en-US" sz="8000" dirty="0" err="1">
                <a:solidFill>
                  <a:srgbClr val="008950"/>
                </a:solidFill>
                <a:latin typeface="Footlight MT Light" panose="0204060206030A020304" pitchFamily="18" charset="0"/>
                <a:cs typeface="Jameel Noori Nastaleeq" panose="02000503000000000004" pitchFamily="2" charset="-78"/>
              </a:rPr>
              <a:t>Tahrik</a:t>
            </a:r>
            <a:r>
              <a:rPr lang="en-US" sz="8000" dirty="0">
                <a:solidFill>
                  <a:srgbClr val="008950"/>
                </a:solidFill>
                <a:latin typeface="Footlight MT Light" panose="0204060206030A020304" pitchFamily="18" charset="0"/>
                <a:cs typeface="Jameel Noori Nastaleeq" panose="02000503000000000004" pitchFamily="2" charset="-78"/>
              </a:rPr>
              <a:t> e Jadid</a:t>
            </a:r>
            <a:endParaRPr lang="en-US" dirty="0">
              <a:solidFill>
                <a:srgbClr val="008950"/>
              </a:solidFill>
              <a:latin typeface="Jameel Noori Nastaleeq" panose="02000503000000000004" pitchFamily="2" charset="-78"/>
              <a:cs typeface="Jameel Noori Nastaleeq" panose="02000503000000000004" pitchFamily="2" charset="-78"/>
            </a:endParaRPr>
          </a:p>
        </p:txBody>
      </p:sp>
      <p:pic>
        <p:nvPicPr>
          <p:cNvPr id="10" name="object 31">
            <a:extLst>
              <a:ext uri="{FF2B5EF4-FFF2-40B4-BE49-F238E27FC236}">
                <a16:creationId xmlns:a16="http://schemas.microsoft.com/office/drawing/2014/main" id="{B5A15138-51A0-7F8B-D692-5E80EA6FBCBF}"/>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3936588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9">
            <a:extLst>
              <a:ext uri="{FF2B5EF4-FFF2-40B4-BE49-F238E27FC236}">
                <a16:creationId xmlns:a16="http://schemas.microsoft.com/office/drawing/2014/main" id="{53519FDE-7E6E-3424-424D-B33CC1618667}"/>
              </a:ext>
            </a:extLst>
          </p:cNvPr>
          <p:cNvPicPr/>
          <p:nvPr/>
        </p:nvPicPr>
        <p:blipFill>
          <a:blip r:embed="rId2" cstate="print"/>
          <a:stretch>
            <a:fillRect/>
          </a:stretch>
        </p:blipFill>
        <p:spPr>
          <a:xfrm>
            <a:off x="-2042" y="6526098"/>
            <a:ext cx="3910147" cy="3760901"/>
          </a:xfrm>
          <a:prstGeom prst="rect">
            <a:avLst/>
          </a:prstGeom>
        </p:spPr>
      </p:pic>
      <p:sp>
        <p:nvSpPr>
          <p:cNvPr id="2" name="TextBox 1"/>
          <p:cNvSpPr txBox="1"/>
          <p:nvPr/>
        </p:nvSpPr>
        <p:spPr>
          <a:xfrm>
            <a:off x="0" y="2951020"/>
            <a:ext cx="18288000" cy="3831818"/>
          </a:xfrm>
          <a:prstGeom prst="rect">
            <a:avLst/>
          </a:prstGeom>
          <a:noFill/>
        </p:spPr>
        <p:txBody>
          <a:bodyPr wrap="square" rtlCol="0">
            <a:spAutoFit/>
          </a:bodyPr>
          <a:lstStyle/>
          <a:p>
            <a:pPr algn="ctr"/>
            <a:r>
              <a:rPr lang="en-US" sz="8100" dirty="0">
                <a:solidFill>
                  <a:srgbClr val="008950"/>
                </a:solidFill>
                <a:latin typeface="Footlight MT Light" panose="0204060206030A020304" pitchFamily="18" charset="0"/>
              </a:rPr>
              <a:t>Our Responsibility</a:t>
            </a:r>
          </a:p>
          <a:p>
            <a:pPr algn="ctr"/>
            <a:r>
              <a:rPr lang="ur-PK" sz="8100" dirty="0">
                <a:solidFill>
                  <a:srgbClr val="008950"/>
                </a:solidFill>
                <a:latin typeface="Jameel Noori Nastaleeq" panose="02000503000000000004" pitchFamily="2" charset="-78"/>
                <a:cs typeface="Jameel Noori Nastaleeq" panose="02000503000000000004" pitchFamily="2" charset="-78"/>
              </a:rPr>
              <a:t>ہماری ذمہ داری</a:t>
            </a:r>
            <a:endParaRPr lang="en-US" sz="8100" dirty="0">
              <a:solidFill>
                <a:srgbClr val="008950"/>
              </a:solidFill>
              <a:latin typeface="Jameel Noori Nastaleeq" panose="02000503000000000004" pitchFamily="2" charset="-78"/>
              <a:cs typeface="Jameel Noori Nastaleeq" panose="02000503000000000004" pitchFamily="2" charset="-78"/>
            </a:endParaRPr>
          </a:p>
          <a:p>
            <a:pPr algn="ctr"/>
            <a:endParaRPr lang="en-US" sz="8100" dirty="0">
              <a:solidFill>
                <a:srgbClr val="008950"/>
              </a:solidFill>
              <a:latin typeface="Footlight MT Light" panose="0204060206030A020304" pitchFamily="18" charset="0"/>
            </a:endParaRPr>
          </a:p>
        </p:txBody>
      </p:sp>
      <p:pic>
        <p:nvPicPr>
          <p:cNvPr id="6" name="object 31">
            <a:extLst>
              <a:ext uri="{FF2B5EF4-FFF2-40B4-BE49-F238E27FC236}">
                <a16:creationId xmlns:a16="http://schemas.microsoft.com/office/drawing/2014/main" id="{FEECE1D8-F6B3-E4A1-D23A-45863F9A7159}"/>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1971508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9">
            <a:extLst>
              <a:ext uri="{FF2B5EF4-FFF2-40B4-BE49-F238E27FC236}">
                <a16:creationId xmlns:a16="http://schemas.microsoft.com/office/drawing/2014/main" id="{871F8F9B-3A9A-3731-E2DA-88762E3D5225}"/>
              </a:ext>
            </a:extLst>
          </p:cNvPr>
          <p:cNvPicPr/>
          <p:nvPr/>
        </p:nvPicPr>
        <p:blipFill>
          <a:blip r:embed="rId2" cstate="print"/>
          <a:stretch>
            <a:fillRect/>
          </a:stretch>
        </p:blipFill>
        <p:spPr>
          <a:xfrm>
            <a:off x="-2042" y="6526098"/>
            <a:ext cx="3910147" cy="3760901"/>
          </a:xfrm>
          <a:prstGeom prst="rect">
            <a:avLst/>
          </a:prstGeom>
        </p:spPr>
      </p:pic>
      <p:sp>
        <p:nvSpPr>
          <p:cNvPr id="3" name="Content Placeholder 2"/>
          <p:cNvSpPr>
            <a:spLocks noGrp="1"/>
          </p:cNvSpPr>
          <p:nvPr>
            <p:ph idx="1"/>
          </p:nvPr>
        </p:nvSpPr>
        <p:spPr>
          <a:xfrm>
            <a:off x="2362200" y="2040083"/>
            <a:ext cx="14097000" cy="7446817"/>
          </a:xfrm>
        </p:spPr>
        <p:txBody>
          <a:bodyPr>
            <a:noAutofit/>
          </a:bodyPr>
          <a:lstStyle/>
          <a:p>
            <a:pPr algn="r" fontAlgn="base">
              <a:lnSpc>
                <a:spcPct val="170000"/>
              </a:lnSpc>
            </a:pPr>
            <a:r>
              <a:rPr lang="ur-PK" sz="4800" dirty="0">
                <a:solidFill>
                  <a:schemeClr val="tx1"/>
                </a:solidFill>
                <a:latin typeface="Jameel Noori Nastaleeq" panose="02000503000000000004" pitchFamily="2" charset="-78"/>
                <a:cs typeface="Jameel Noori Nastaleeq" panose="02000503000000000004" pitchFamily="2" charset="-78"/>
              </a:rPr>
              <a:t>پس میں احبابِ جماعت کو توجہ دلاتا ہوں کہ وہ اپنے فرائض کو سمجھیں اور موقع کی نزاکت کے لحاظ سے قربانیوں میں تیز ہوں نا    کہ سست -جو لوگ ایسے نازک وقت میں بھی  خدا تعالیٰ کی طرف نہیں     جھکتے ایسے سندل لوگ گو   بظاہر جماعت میں شامل ہوں مگر خدا کے نزدیک ان کا شمار مومنوں میں نہیں ہوتا اور کوئی وجہ نہیں کہ ایسے لوگوں کو  خدا تعالیٰ   کا  فضل بچائے ایسے لوگ باوجود مومنوں کی جماعت میں شامل ہونے کے خدا تعالیٰ کی گرفت سے نہیں بچ سکتے- (خطبہ جمعہ، ۲ اگست، ۱۹۴۰)</a:t>
            </a:r>
          </a:p>
          <a:p>
            <a:pPr algn="r" fontAlgn="base">
              <a:lnSpc>
                <a:spcPct val="170000"/>
              </a:lnSpc>
            </a:pPr>
            <a:r>
              <a:rPr lang="ur-PK" sz="4800" dirty="0">
                <a:solidFill>
                  <a:schemeClr val="tx1"/>
                </a:solidFill>
                <a:latin typeface="Jameel Noori Nastaleeq" panose="02000503000000000004" pitchFamily="2" charset="-78"/>
                <a:cs typeface="Jameel Noori Nastaleeq" panose="02000503000000000004" pitchFamily="2" charset="-78"/>
              </a:rPr>
              <a:t> </a:t>
            </a:r>
            <a:br>
              <a:rPr lang="ur-PK" sz="4800" dirty="0">
                <a:solidFill>
                  <a:schemeClr val="tx1"/>
                </a:solidFill>
                <a:latin typeface="Jameel Noori Nastaleeq" panose="02000503000000000004" pitchFamily="2" charset="-78"/>
                <a:cs typeface="Jameel Noori Nastaleeq" panose="02000503000000000004" pitchFamily="2" charset="-78"/>
              </a:rPr>
            </a:br>
            <a:endParaRPr lang="en-US" sz="4800" dirty="0">
              <a:solidFill>
                <a:schemeClr val="tx1"/>
              </a:solidFill>
              <a:latin typeface="Jameel Noori Nastaleeq" panose="02000503000000000004" pitchFamily="2" charset="-78"/>
              <a:cs typeface="Jameel Noori Nastaleeq" panose="02000503000000000004" pitchFamily="2" charset="-78"/>
            </a:endParaRPr>
          </a:p>
        </p:txBody>
      </p:sp>
      <p:sp>
        <p:nvSpPr>
          <p:cNvPr id="6" name="TextBox 5">
            <a:extLst>
              <a:ext uri="{FF2B5EF4-FFF2-40B4-BE49-F238E27FC236}">
                <a16:creationId xmlns:a16="http://schemas.microsoft.com/office/drawing/2014/main" id="{D3C6C793-6D15-9C1A-912A-A0BC70C80562}"/>
              </a:ext>
            </a:extLst>
          </p:cNvPr>
          <p:cNvSpPr txBox="1"/>
          <p:nvPr/>
        </p:nvSpPr>
        <p:spPr>
          <a:xfrm>
            <a:off x="0" y="293571"/>
            <a:ext cx="18288000" cy="1323439"/>
          </a:xfrm>
          <a:prstGeom prst="rect">
            <a:avLst/>
          </a:prstGeom>
          <a:noFill/>
        </p:spPr>
        <p:txBody>
          <a:bodyPr wrap="square">
            <a:spAutoFit/>
          </a:bodyPr>
          <a:lstStyle/>
          <a:p>
            <a:pPr algn="ctr"/>
            <a:r>
              <a:rPr lang="ur-PK" sz="8000" dirty="0">
                <a:solidFill>
                  <a:srgbClr val="008950"/>
                </a:solidFill>
                <a:latin typeface="Jameel Noori Nastaleeq" panose="02000503000000000004" pitchFamily="2" charset="-78"/>
                <a:cs typeface="Jameel Noori Nastaleeq" panose="02000503000000000004" pitchFamily="2" charset="-78"/>
              </a:rPr>
              <a:t>ہماری ذمہ داری</a:t>
            </a:r>
            <a:endParaRPr lang="en-US" sz="8000" dirty="0">
              <a:solidFill>
                <a:srgbClr val="008950"/>
              </a:solidFill>
              <a:latin typeface="Jameel Noori Nastaleeq" panose="02000503000000000004" pitchFamily="2" charset="-78"/>
              <a:cs typeface="Jameel Noori Nastaleeq" panose="02000503000000000004" pitchFamily="2" charset="-78"/>
            </a:endParaRPr>
          </a:p>
        </p:txBody>
      </p:sp>
      <p:pic>
        <p:nvPicPr>
          <p:cNvPr id="9" name="object 31">
            <a:extLst>
              <a:ext uri="{FF2B5EF4-FFF2-40B4-BE49-F238E27FC236}">
                <a16:creationId xmlns:a16="http://schemas.microsoft.com/office/drawing/2014/main" id="{4F927AC6-A3C9-9656-C417-A99B8FFF88F5}"/>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3401633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9">
            <a:extLst>
              <a:ext uri="{FF2B5EF4-FFF2-40B4-BE49-F238E27FC236}">
                <a16:creationId xmlns:a16="http://schemas.microsoft.com/office/drawing/2014/main" id="{02881D18-4235-0848-1750-12446D3458D0}"/>
              </a:ext>
            </a:extLst>
          </p:cNvPr>
          <p:cNvPicPr/>
          <p:nvPr/>
        </p:nvPicPr>
        <p:blipFill>
          <a:blip r:embed="rId2" cstate="print"/>
          <a:stretch>
            <a:fillRect/>
          </a:stretch>
        </p:blipFill>
        <p:spPr>
          <a:xfrm>
            <a:off x="-2042" y="6526098"/>
            <a:ext cx="3910147" cy="3760901"/>
          </a:xfrm>
          <a:prstGeom prst="rect">
            <a:avLst/>
          </a:prstGeom>
        </p:spPr>
      </p:pic>
      <p:sp>
        <p:nvSpPr>
          <p:cNvPr id="2" name="Content Placeholder 1"/>
          <p:cNvSpPr>
            <a:spLocks noGrp="1"/>
          </p:cNvSpPr>
          <p:nvPr>
            <p:ph idx="1"/>
          </p:nvPr>
        </p:nvSpPr>
        <p:spPr>
          <a:xfrm>
            <a:off x="2286001" y="2659570"/>
            <a:ext cx="14173199" cy="6432550"/>
          </a:xfrm>
        </p:spPr>
        <p:txBody>
          <a:bodyPr>
            <a:normAutofit fontScale="92500"/>
          </a:bodyPr>
          <a:lstStyle/>
          <a:p>
            <a:pPr fontAlgn="base"/>
            <a:r>
              <a:rPr lang="en-US" sz="4400" dirty="0">
                <a:solidFill>
                  <a:schemeClr val="tx1"/>
                </a:solidFill>
                <a:latin typeface="Footlight MT Light" panose="0204060206030A020304" pitchFamily="18" charset="0"/>
              </a:rPr>
              <a:t>Therefore, I draw the attention of the members of the </a:t>
            </a:r>
            <a:r>
              <a:rPr lang="en-US" sz="4400" dirty="0" err="1">
                <a:solidFill>
                  <a:schemeClr val="tx1"/>
                </a:solidFill>
                <a:latin typeface="Footlight MT Light" panose="0204060206030A020304" pitchFamily="18" charset="0"/>
              </a:rPr>
              <a:t>Jama’at</a:t>
            </a:r>
            <a:r>
              <a:rPr lang="en-US" sz="4400" dirty="0">
                <a:solidFill>
                  <a:schemeClr val="tx1"/>
                </a:solidFill>
                <a:latin typeface="Footlight MT Light" panose="0204060206030A020304" pitchFamily="18" charset="0"/>
              </a:rPr>
              <a:t> that they should understand their responsibilities and, keeping in view the sensitivity of the time, increase their sacrifices. Those narrow-hearted and weak-spirited people who, even in such delicate times, do not turn towards God—though they may outwardly be counted among the Community—are not considered true believers in the sight of God. And there is no reason why such people should be saved by the grace of God.</a:t>
            </a:r>
            <a:br>
              <a:rPr lang="en-US" sz="4400" dirty="0">
                <a:solidFill>
                  <a:schemeClr val="tx1"/>
                </a:solidFill>
                <a:latin typeface="Footlight MT Light" panose="0204060206030A020304" pitchFamily="18" charset="0"/>
              </a:rPr>
            </a:br>
            <a:r>
              <a:rPr lang="en-US" sz="4400" dirty="0">
                <a:solidFill>
                  <a:schemeClr val="tx1"/>
                </a:solidFill>
                <a:latin typeface="Footlight MT Light" panose="0204060206030A020304" pitchFamily="18" charset="0"/>
              </a:rPr>
              <a:t>For although they appear to be among the believers, they cannot escape the punishment of God.  (Friday Sermon, August 2</a:t>
            </a:r>
            <a:r>
              <a:rPr lang="en-US" sz="4400" baseline="30000" dirty="0">
                <a:solidFill>
                  <a:schemeClr val="tx1"/>
                </a:solidFill>
                <a:latin typeface="Footlight MT Light" panose="0204060206030A020304" pitchFamily="18" charset="0"/>
              </a:rPr>
              <a:t>nd</a:t>
            </a:r>
            <a:r>
              <a:rPr lang="en-US" sz="4400" dirty="0">
                <a:solidFill>
                  <a:schemeClr val="tx1"/>
                </a:solidFill>
                <a:latin typeface="Footlight MT Light" panose="0204060206030A020304" pitchFamily="18" charset="0"/>
              </a:rPr>
              <a:t>,1940)</a:t>
            </a:r>
          </a:p>
          <a:p>
            <a:endParaRPr lang="en-US" sz="4000" dirty="0">
              <a:solidFill>
                <a:schemeClr val="tx1"/>
              </a:solidFill>
              <a:latin typeface="Footlight MT Light" panose="0204060206030A020304" pitchFamily="18" charset="0"/>
            </a:endParaRPr>
          </a:p>
        </p:txBody>
      </p:sp>
      <p:sp>
        <p:nvSpPr>
          <p:cNvPr id="5" name="Title 1">
            <a:extLst>
              <a:ext uri="{FF2B5EF4-FFF2-40B4-BE49-F238E27FC236}">
                <a16:creationId xmlns:a16="http://schemas.microsoft.com/office/drawing/2014/main" id="{5A42474C-4EEB-201B-6D9E-082777BBE806}"/>
              </a:ext>
            </a:extLst>
          </p:cNvPr>
          <p:cNvSpPr txBox="1">
            <a:spLocks/>
          </p:cNvSpPr>
          <p:nvPr/>
        </p:nvSpPr>
        <p:spPr>
          <a:xfrm>
            <a:off x="0" y="557597"/>
            <a:ext cx="18288000" cy="1714500"/>
          </a:xfrm>
          <a:prstGeom prst="rect">
            <a:avLst/>
          </a:prstGeom>
        </p:spPr>
        <p:txBody>
          <a:bodyPr wrap="square" lIns="0" tIns="0" rIns="0" bIns="0">
            <a:normAutofit/>
          </a:bodyPr>
          <a:lstStyle>
            <a:lvl1pPr>
              <a:defRPr sz="3750" b="1" i="0">
                <a:solidFill>
                  <a:srgbClr val="3F3C3D"/>
                </a:solidFill>
                <a:latin typeface="Arial"/>
                <a:ea typeface="+mj-ea"/>
                <a:cs typeface="Arial"/>
              </a:defRPr>
            </a:lvl1pPr>
          </a:lstStyle>
          <a:p>
            <a:pPr algn="ctr"/>
            <a:r>
              <a:rPr lang="en-US" sz="8000" dirty="0">
                <a:solidFill>
                  <a:srgbClr val="008950"/>
                </a:solidFill>
                <a:latin typeface="Footlight MT Light" panose="0204060206030A020304" pitchFamily="18" charset="0"/>
                <a:cs typeface="Jameel Noori Nastaleeq" panose="02000503000000000004" pitchFamily="2" charset="-78"/>
              </a:rPr>
              <a:t>Our Responsibility</a:t>
            </a:r>
            <a:endParaRPr lang="en-US" dirty="0">
              <a:solidFill>
                <a:srgbClr val="008950"/>
              </a:solidFill>
              <a:latin typeface="Jameel Noori Nastaleeq" panose="02000503000000000004" pitchFamily="2" charset="-78"/>
              <a:cs typeface="Jameel Noori Nastaleeq" panose="02000503000000000004" pitchFamily="2" charset="-78"/>
            </a:endParaRPr>
          </a:p>
        </p:txBody>
      </p:sp>
      <p:pic>
        <p:nvPicPr>
          <p:cNvPr id="8" name="object 31">
            <a:extLst>
              <a:ext uri="{FF2B5EF4-FFF2-40B4-BE49-F238E27FC236}">
                <a16:creationId xmlns:a16="http://schemas.microsoft.com/office/drawing/2014/main" id="{15AF49E0-1FF5-D62C-F06F-7D4F98EB05E4}"/>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1853186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9">
            <a:extLst>
              <a:ext uri="{FF2B5EF4-FFF2-40B4-BE49-F238E27FC236}">
                <a16:creationId xmlns:a16="http://schemas.microsoft.com/office/drawing/2014/main" id="{613E4548-AB05-7A10-EE8C-1F7F0EF4757A}"/>
              </a:ext>
            </a:extLst>
          </p:cNvPr>
          <p:cNvPicPr/>
          <p:nvPr/>
        </p:nvPicPr>
        <p:blipFill>
          <a:blip r:embed="rId2" cstate="print"/>
          <a:stretch>
            <a:fillRect/>
          </a:stretch>
        </p:blipFill>
        <p:spPr>
          <a:xfrm>
            <a:off x="-2042" y="6526098"/>
            <a:ext cx="3910147" cy="3760901"/>
          </a:xfrm>
          <a:prstGeom prst="rect">
            <a:avLst/>
          </a:prstGeom>
        </p:spPr>
      </p:pic>
      <p:sp>
        <p:nvSpPr>
          <p:cNvPr id="2" name="Title 1"/>
          <p:cNvSpPr>
            <a:spLocks noGrp="1"/>
          </p:cNvSpPr>
          <p:nvPr>
            <p:ph type="title"/>
          </p:nvPr>
        </p:nvSpPr>
        <p:spPr>
          <a:xfrm>
            <a:off x="0" y="495300"/>
            <a:ext cx="18288000" cy="1557043"/>
          </a:xfrm>
        </p:spPr>
        <p:txBody>
          <a:bodyPr>
            <a:normAutofit/>
          </a:bodyPr>
          <a:lstStyle/>
          <a:p>
            <a:pPr algn="ctr"/>
            <a:r>
              <a:rPr lang="en-US" sz="6600" dirty="0">
                <a:solidFill>
                  <a:srgbClr val="008950"/>
                </a:solidFill>
                <a:latin typeface="Footlight MT Light" panose="0204060206030A020304" pitchFamily="18" charset="0"/>
                <a:cs typeface="Jameel Noori Nastaleeq" panose="02000503000000000004" pitchFamily="2" charset="-78"/>
              </a:rPr>
              <a:t>Pledge a good Amount</a:t>
            </a:r>
          </a:p>
        </p:txBody>
      </p:sp>
      <p:sp>
        <p:nvSpPr>
          <p:cNvPr id="3" name="Content Placeholder 2"/>
          <p:cNvSpPr>
            <a:spLocks noGrp="1"/>
          </p:cNvSpPr>
          <p:nvPr>
            <p:ph idx="1"/>
          </p:nvPr>
        </p:nvSpPr>
        <p:spPr>
          <a:xfrm>
            <a:off x="2286000" y="2126459"/>
            <a:ext cx="14147800" cy="3931441"/>
          </a:xfrm>
        </p:spPr>
        <p:txBody>
          <a:bodyPr>
            <a:normAutofit fontScale="92500" lnSpcReduction="10000"/>
          </a:bodyPr>
          <a:lstStyle/>
          <a:p>
            <a:pPr algn="r" rtl="1">
              <a:lnSpc>
                <a:spcPct val="170000"/>
              </a:lnSpc>
            </a:pPr>
            <a:r>
              <a:rPr lang="ar-AE" sz="5700" dirty="0">
                <a:solidFill>
                  <a:schemeClr val="tx1"/>
                </a:solidFill>
                <a:latin typeface="noorehuda" panose="02000500000000020004" pitchFamily="2" charset="-78"/>
                <a:cs typeface="noorehuda" panose="02000500000000020004" pitchFamily="2" charset="-78"/>
              </a:rPr>
              <a:t>یٰۤاَیُّہَا الَّذِیۡنَ اٰمَنُوۡۤا اَنۡفِقُوۡا مِنۡ طَیِّبٰتِ مَا کَسَبۡتُمۡ وَمِمَّاۤ اَخۡرَجۡنَا لَکُمۡ مِّنَ الۡاَرۡضِ ۪ وَلَا تَیَمَّمُوا الۡخَبِیۡثَ مِنۡہُ تُنۡفِقُوۡنَ وَلَسۡتُمۡ بِاٰخِذِیۡہِ اِلَّاۤ اَنۡ تُغۡمِضُوۡا فِیۡہِ ؕ وَاعۡلَمُوۡۤا اَنَّ اللّٰہَ غَنِیٌّ حَمِیۡدٌ ﴿۲۶۸﴾</a:t>
            </a:r>
          </a:p>
          <a:p>
            <a:pPr>
              <a:lnSpc>
                <a:spcPct val="170000"/>
              </a:lnSpc>
            </a:pPr>
            <a:endParaRPr lang="en-US" sz="3000" dirty="0">
              <a:solidFill>
                <a:schemeClr val="tx1"/>
              </a:solidFill>
              <a:latin typeface="Footlight MT Light" panose="0204060206030A020304" pitchFamily="18" charset="77"/>
              <a:cs typeface="Segoe UI" panose="020B0502040204020203" pitchFamily="34" charset="0"/>
            </a:endParaRPr>
          </a:p>
        </p:txBody>
      </p:sp>
      <p:sp>
        <p:nvSpPr>
          <p:cNvPr id="7" name="TextBox 6">
            <a:extLst>
              <a:ext uri="{FF2B5EF4-FFF2-40B4-BE49-F238E27FC236}">
                <a16:creationId xmlns:a16="http://schemas.microsoft.com/office/drawing/2014/main" id="{201B6F0B-154F-7F9C-EB06-E09553FF1416}"/>
              </a:ext>
            </a:extLst>
          </p:cNvPr>
          <p:cNvSpPr txBox="1"/>
          <p:nvPr/>
        </p:nvSpPr>
        <p:spPr>
          <a:xfrm>
            <a:off x="2459641" y="6057900"/>
            <a:ext cx="14147800" cy="4154984"/>
          </a:xfrm>
          <a:prstGeom prst="rect">
            <a:avLst/>
          </a:prstGeom>
          <a:noFill/>
        </p:spPr>
        <p:txBody>
          <a:bodyPr wrap="square">
            <a:spAutoFit/>
          </a:bodyPr>
          <a:lstStyle/>
          <a:p>
            <a:pPr algn="l" rtl="0"/>
            <a:r>
              <a:rPr lang="en-US" sz="4400" dirty="0">
                <a:latin typeface="Footlight MT Light" panose="0204060206030A020304" pitchFamily="18" charset="77"/>
                <a:cs typeface="Segoe UI" panose="020B0502040204020203" pitchFamily="34" charset="0"/>
              </a:rPr>
              <a:t>O ye who believe, spend of the good things that you have earned, and of that which We produce for you from the earth; and do not select out of it for charity that which is useless, when you would not yourselves accept the like of it, save with reluctance. Know that Allah is Self-Sufficient, Worthy of Highest Praise. </a:t>
            </a:r>
            <a:r>
              <a:rPr lang="en-US" sz="3200" dirty="0">
                <a:latin typeface="Footlight MT Light" panose="0204060206030A020304" pitchFamily="18" charset="77"/>
                <a:cs typeface="Segoe UI" panose="020B0502040204020203" pitchFamily="34" charset="0"/>
              </a:rPr>
              <a:t>(Al Baqarah: 268)</a:t>
            </a:r>
            <a:endParaRPr lang="en-US" sz="3200" dirty="0"/>
          </a:p>
        </p:txBody>
      </p:sp>
      <p:pic>
        <p:nvPicPr>
          <p:cNvPr id="9" name="object 31">
            <a:extLst>
              <a:ext uri="{FF2B5EF4-FFF2-40B4-BE49-F238E27FC236}">
                <a16:creationId xmlns:a16="http://schemas.microsoft.com/office/drawing/2014/main" id="{2671D8A6-2422-9C63-2914-AB25428F3168}"/>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1882897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 y="550695"/>
            <a:ext cx="18290042" cy="1392405"/>
          </a:xfrm>
        </p:spPr>
        <p:txBody>
          <a:bodyPr>
            <a:normAutofit/>
          </a:bodyPr>
          <a:lstStyle/>
          <a:p>
            <a:pPr algn="ctr"/>
            <a:r>
              <a:rPr lang="ur-PK" sz="8000" dirty="0">
                <a:solidFill>
                  <a:srgbClr val="008950"/>
                </a:solidFill>
                <a:latin typeface="Jameel Noori Nastaleeq" panose="02000503000000000004" pitchFamily="2" charset="-78"/>
                <a:cs typeface="Jameel Noori Nastaleeq" panose="02000503000000000004" pitchFamily="2" charset="-78"/>
              </a:rPr>
              <a:t>  بہترین ادائیگی کا وعدہ</a:t>
            </a:r>
            <a:endParaRPr lang="en-US" sz="4800" dirty="0">
              <a:solidFill>
                <a:srgbClr val="008950"/>
              </a:solidFill>
              <a:latin typeface="Jameel Noori Nastaleeq" panose="02000503000000000004" pitchFamily="2" charset="-78"/>
              <a:cs typeface="Jameel Noori Nastaleeq" panose="02000503000000000004" pitchFamily="2" charset="-78"/>
            </a:endParaRPr>
          </a:p>
        </p:txBody>
      </p:sp>
      <p:sp>
        <p:nvSpPr>
          <p:cNvPr id="3" name="Content Placeholder 2"/>
          <p:cNvSpPr>
            <a:spLocks noGrp="1"/>
          </p:cNvSpPr>
          <p:nvPr>
            <p:ph idx="1"/>
          </p:nvPr>
        </p:nvSpPr>
        <p:spPr>
          <a:xfrm>
            <a:off x="2286001" y="2400300"/>
            <a:ext cx="14249400" cy="6172200"/>
          </a:xfrm>
        </p:spPr>
        <p:txBody>
          <a:bodyPr/>
          <a:lstStyle/>
          <a:p>
            <a:pPr algn="r">
              <a:lnSpc>
                <a:spcPct val="150000"/>
              </a:lnSpc>
            </a:pPr>
            <a:r>
              <a:rPr lang="ar-AE" sz="5400" dirty="0">
                <a:solidFill>
                  <a:schemeClr val="tx1"/>
                </a:solidFill>
                <a:latin typeface="Jameel Noori Nastaleeq" panose="02000503000000000004" pitchFamily="2" charset="-78"/>
                <a:cs typeface="Jameel Noori Nastaleeq" panose="02000503000000000004" pitchFamily="2" charset="-78"/>
              </a:rPr>
              <a:t>اے ایمان دارو! جو کچھ تم نے کمایا ہے‘ اس میں سے پاکیزہ چیزیں اور (نیز) اس میں سے جو ہم نے تمہارے لئے زمین سے نکالا ہے (اللہ کی راہ میں حسب توفیق) خرچ کرو اور ناکارہ چیز (کو) اور جس میں سے تم خرچ (تو) کرتے ہو مگر تم خود سوائے اس کے (کہ) اس (کے قبول کرنے) میں چشم پوشی سے کام لو اسے ہرگز قبول نہیں کرتے (صدقہ کے لئے) </a:t>
            </a:r>
            <a:r>
              <a:rPr lang="ur-PK" sz="5400" dirty="0">
                <a:solidFill>
                  <a:schemeClr val="tx1"/>
                </a:solidFill>
                <a:latin typeface="Jameel Noori Nastaleeq" panose="02000503000000000004" pitchFamily="2" charset="-78"/>
                <a:cs typeface="Jameel Noori Nastaleeq" panose="02000503000000000004" pitchFamily="2" charset="-78"/>
              </a:rPr>
              <a:t> بالارادہ </a:t>
            </a:r>
            <a:r>
              <a:rPr lang="ar-AE" sz="5400" dirty="0">
                <a:solidFill>
                  <a:schemeClr val="tx1"/>
                </a:solidFill>
                <a:latin typeface="Jameel Noori Nastaleeq" panose="02000503000000000004" pitchFamily="2" charset="-78"/>
                <a:cs typeface="Jameel Noori Nastaleeq" panose="02000503000000000004" pitchFamily="2" charset="-78"/>
              </a:rPr>
              <a:t>نہ چنا کرو اور جان لو کہ اللہ (بالکل) بے نیاز (اور) بہت ہی حمد کا مستحق ہے۔</a:t>
            </a:r>
            <a:r>
              <a:rPr lang="ur-PK" sz="5400" dirty="0">
                <a:solidFill>
                  <a:schemeClr val="tx1"/>
                </a:solidFill>
                <a:latin typeface="Jameel Noori Nastaleeq" panose="02000503000000000004" pitchFamily="2" charset="-78"/>
                <a:cs typeface="Jameel Noori Nastaleeq" panose="02000503000000000004" pitchFamily="2" charset="-78"/>
              </a:rPr>
              <a:t> (سورۃ البقرہ، آیت ۲۶۸)</a:t>
            </a:r>
            <a:endParaRPr lang="en-US" sz="5400" dirty="0">
              <a:solidFill>
                <a:schemeClr val="tx1"/>
              </a:solidFill>
              <a:latin typeface="Jameel Noori Nastaleeq" panose="02000503000000000004" pitchFamily="2" charset="-78"/>
              <a:cs typeface="Jameel Noori Nastaleeq" panose="02000503000000000004" pitchFamily="2" charset="-78"/>
            </a:endParaRPr>
          </a:p>
        </p:txBody>
      </p:sp>
      <p:pic>
        <p:nvPicPr>
          <p:cNvPr id="5" name="object 29">
            <a:extLst>
              <a:ext uri="{FF2B5EF4-FFF2-40B4-BE49-F238E27FC236}">
                <a16:creationId xmlns:a16="http://schemas.microsoft.com/office/drawing/2014/main" id="{8334880F-60AD-CF76-D674-ABBD03B9F146}"/>
              </a:ext>
            </a:extLst>
          </p:cNvPr>
          <p:cNvPicPr/>
          <p:nvPr/>
        </p:nvPicPr>
        <p:blipFill>
          <a:blip r:embed="rId2" cstate="print"/>
          <a:stretch>
            <a:fillRect/>
          </a:stretch>
        </p:blipFill>
        <p:spPr>
          <a:xfrm>
            <a:off x="-2042" y="6526098"/>
            <a:ext cx="3910147" cy="3760901"/>
          </a:xfrm>
          <a:prstGeom prst="rect">
            <a:avLst/>
          </a:prstGeom>
        </p:spPr>
      </p:pic>
      <p:pic>
        <p:nvPicPr>
          <p:cNvPr id="7" name="object 31">
            <a:extLst>
              <a:ext uri="{FF2B5EF4-FFF2-40B4-BE49-F238E27FC236}">
                <a16:creationId xmlns:a16="http://schemas.microsoft.com/office/drawing/2014/main" id="{FA28DC33-DA27-DAA2-0D08-2A3C815527F8}"/>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3095225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9">
            <a:extLst>
              <a:ext uri="{FF2B5EF4-FFF2-40B4-BE49-F238E27FC236}">
                <a16:creationId xmlns:a16="http://schemas.microsoft.com/office/drawing/2014/main" id="{6CC19A01-668A-AD01-38F8-90C0F5E1E5A1}"/>
              </a:ext>
            </a:extLst>
          </p:cNvPr>
          <p:cNvPicPr/>
          <p:nvPr/>
        </p:nvPicPr>
        <p:blipFill>
          <a:blip r:embed="rId2" cstate="print"/>
          <a:stretch>
            <a:fillRect/>
          </a:stretch>
        </p:blipFill>
        <p:spPr>
          <a:xfrm>
            <a:off x="-2042" y="6526098"/>
            <a:ext cx="3910147" cy="3760901"/>
          </a:xfrm>
          <a:prstGeom prst="rect">
            <a:avLst/>
          </a:prstGeom>
        </p:spPr>
      </p:pic>
      <p:sp>
        <p:nvSpPr>
          <p:cNvPr id="2" name="Title 1"/>
          <p:cNvSpPr>
            <a:spLocks noGrp="1"/>
          </p:cNvSpPr>
          <p:nvPr>
            <p:ph type="title"/>
          </p:nvPr>
        </p:nvSpPr>
        <p:spPr>
          <a:xfrm>
            <a:off x="-2042" y="355599"/>
            <a:ext cx="18290042" cy="1714500"/>
          </a:xfrm>
        </p:spPr>
        <p:txBody>
          <a:bodyPr>
            <a:normAutofit/>
          </a:bodyPr>
          <a:lstStyle/>
          <a:p>
            <a:pPr algn="ctr"/>
            <a:r>
              <a:rPr lang="ur-PK" sz="8000" dirty="0">
                <a:solidFill>
                  <a:srgbClr val="008950"/>
                </a:solidFill>
                <a:latin typeface="Jameel Noori Nastaleeq" panose="02000503000000000004" pitchFamily="2" charset="-78"/>
                <a:cs typeface="Jameel Noori Nastaleeq" panose="02000503000000000004" pitchFamily="2" charset="-78"/>
              </a:rPr>
              <a:t>جلد ادائیگی کریں</a:t>
            </a:r>
            <a:endParaRPr lang="en-US" sz="8000" dirty="0">
              <a:solidFill>
                <a:srgbClr val="008950"/>
              </a:solidFill>
              <a:latin typeface="Jameel Noori Nastaleeq" panose="02000503000000000004" pitchFamily="2" charset="-78"/>
              <a:cs typeface="Jameel Noori Nastaleeq" panose="02000503000000000004" pitchFamily="2" charset="-78"/>
            </a:endParaRPr>
          </a:p>
        </p:txBody>
      </p:sp>
      <p:sp>
        <p:nvSpPr>
          <p:cNvPr id="3" name="Content Placeholder 2"/>
          <p:cNvSpPr>
            <a:spLocks noGrp="1"/>
          </p:cNvSpPr>
          <p:nvPr>
            <p:ph idx="1"/>
          </p:nvPr>
        </p:nvSpPr>
        <p:spPr>
          <a:xfrm>
            <a:off x="2147584" y="2549021"/>
            <a:ext cx="14311617" cy="6404479"/>
          </a:xfrm>
        </p:spPr>
        <p:txBody>
          <a:bodyPr>
            <a:noAutofit/>
          </a:bodyPr>
          <a:lstStyle/>
          <a:p>
            <a:pPr algn="r" rtl="1">
              <a:lnSpc>
                <a:spcPct val="170000"/>
              </a:lnSpc>
            </a:pPr>
            <a:r>
              <a:rPr lang="ur-PK" sz="4800" dirty="0">
                <a:solidFill>
                  <a:schemeClr val="tx1"/>
                </a:solidFill>
                <a:latin typeface="Jameel Noori Nastaleeq" panose="02000503000000000004" pitchFamily="2" charset="-78"/>
                <a:cs typeface="Jameel Noori Nastaleeq" panose="02000503000000000004" pitchFamily="2" charset="-78"/>
              </a:rPr>
              <a:t>م</a:t>
            </a:r>
            <a:r>
              <a:rPr lang="ar-SA" sz="4800" dirty="0" err="1">
                <a:solidFill>
                  <a:schemeClr val="tx1"/>
                </a:solidFill>
                <a:latin typeface="Jameel Noori Nastaleeq" panose="02000503000000000004" pitchFamily="2" charset="-78"/>
                <a:cs typeface="Jameel Noori Nastaleeq" panose="02000503000000000004" pitchFamily="2" charset="-78"/>
              </a:rPr>
              <a:t>گر</a:t>
            </a:r>
            <a:r>
              <a:rPr lang="ar-SA" sz="4800" dirty="0">
                <a:solidFill>
                  <a:schemeClr val="tx1"/>
                </a:solidFill>
                <a:latin typeface="Jameel Noori Nastaleeq" panose="02000503000000000004" pitchFamily="2" charset="-78"/>
                <a:cs typeface="Jameel Noori Nastaleeq" panose="02000503000000000004" pitchFamily="2" charset="-78"/>
              </a:rPr>
              <a:t> یاد رکھو کہ نیکی جتنی جلدی کی جائے اتنا ہی ثواب زیادہ </a:t>
            </a:r>
            <a:r>
              <a:rPr lang="ar-SA" sz="4800" dirty="0" err="1">
                <a:solidFill>
                  <a:schemeClr val="tx1"/>
                </a:solidFill>
                <a:latin typeface="Jameel Noori Nastaleeq" panose="02000503000000000004" pitchFamily="2" charset="-78"/>
                <a:cs typeface="Jameel Noori Nastaleeq" panose="02000503000000000004" pitchFamily="2" charset="-78"/>
              </a:rPr>
              <a:t>ہوتا</a:t>
            </a:r>
            <a:r>
              <a:rPr lang="ar-SA" sz="4800" dirty="0">
                <a:solidFill>
                  <a:schemeClr val="tx1"/>
                </a:solidFill>
                <a:latin typeface="Jameel Noori Nastaleeq" panose="02000503000000000004" pitchFamily="2" charset="-78"/>
                <a:cs typeface="Jameel Noori Nastaleeq" panose="02000503000000000004" pitchFamily="2" charset="-78"/>
              </a:rPr>
              <a:t> </a:t>
            </a:r>
            <a:r>
              <a:rPr lang="ar-SA" sz="4800" dirty="0" err="1">
                <a:solidFill>
                  <a:schemeClr val="tx1"/>
                </a:solidFill>
                <a:latin typeface="Jameel Noori Nastaleeq" panose="02000503000000000004" pitchFamily="2" charset="-78"/>
                <a:cs typeface="Jameel Noori Nastaleeq" panose="02000503000000000004" pitchFamily="2" charset="-78"/>
              </a:rPr>
              <a:t>ہے</a:t>
            </a:r>
            <a:r>
              <a:rPr lang="ar-SA" sz="4800" dirty="0">
                <a:solidFill>
                  <a:schemeClr val="tx1"/>
                </a:solidFill>
                <a:latin typeface="Jameel Noori Nastaleeq" panose="02000503000000000004" pitchFamily="2" charset="-78"/>
                <a:cs typeface="Jameel Noori Nastaleeq" panose="02000503000000000004" pitchFamily="2" charset="-78"/>
              </a:rPr>
              <a:t>۔ یہ بھی دیکھا گیا ہے </a:t>
            </a:r>
            <a:r>
              <a:rPr lang="ar-SA" sz="4800" dirty="0" err="1">
                <a:solidFill>
                  <a:schemeClr val="tx1"/>
                </a:solidFill>
                <a:latin typeface="Jameel Noori Nastaleeq" panose="02000503000000000004" pitchFamily="2" charset="-78"/>
                <a:cs typeface="Jameel Noori Nastaleeq" panose="02000503000000000004" pitchFamily="2" charset="-78"/>
              </a:rPr>
              <a:t>کہ</a:t>
            </a:r>
            <a:r>
              <a:rPr lang="ar-SA" sz="4800" dirty="0">
                <a:solidFill>
                  <a:schemeClr val="tx1"/>
                </a:solidFill>
                <a:latin typeface="Jameel Noori Nastaleeq" panose="02000503000000000004" pitchFamily="2" charset="-78"/>
                <a:cs typeface="Jameel Noori Nastaleeq" panose="02000503000000000004" pitchFamily="2" charset="-78"/>
              </a:rPr>
              <a:t> جو </a:t>
            </a:r>
            <a:r>
              <a:rPr lang="ar-SA" sz="4800" dirty="0" err="1">
                <a:solidFill>
                  <a:schemeClr val="tx1"/>
                </a:solidFill>
                <a:latin typeface="Jameel Noori Nastaleeq" panose="02000503000000000004" pitchFamily="2" charset="-78"/>
                <a:cs typeface="Jameel Noori Nastaleeq" panose="02000503000000000004" pitchFamily="2" charset="-78"/>
              </a:rPr>
              <a:t>لوگ</a:t>
            </a:r>
            <a:r>
              <a:rPr lang="ar-SA" sz="4800" dirty="0">
                <a:solidFill>
                  <a:schemeClr val="tx1"/>
                </a:solidFill>
                <a:latin typeface="Jameel Noori Nastaleeq" panose="02000503000000000004" pitchFamily="2" charset="-78"/>
                <a:cs typeface="Jameel Noori Nastaleeq" panose="02000503000000000004" pitchFamily="2" charset="-78"/>
              </a:rPr>
              <a:t> یہ خیال کر لیتے ہیں کہ آخر میں دیں گے </a:t>
            </a:r>
            <a:r>
              <a:rPr lang="en-US" sz="4800" dirty="0">
                <a:solidFill>
                  <a:schemeClr val="tx1"/>
                </a:solidFill>
                <a:latin typeface="Jameel Noori Nastaleeq" panose="02000503000000000004" pitchFamily="2" charset="-78"/>
                <a:cs typeface="Jameel Noori Nastaleeq" panose="02000503000000000004" pitchFamily="2" charset="-78"/>
              </a:rPr>
              <a:t>-</a:t>
            </a:r>
            <a:r>
              <a:rPr lang="ar-SA" sz="4800" dirty="0">
                <a:solidFill>
                  <a:schemeClr val="tx1"/>
                </a:solidFill>
                <a:latin typeface="Jameel Noori Nastaleeq" panose="02000503000000000004" pitchFamily="2" charset="-78"/>
                <a:cs typeface="Jameel Noori Nastaleeq" panose="02000503000000000004" pitchFamily="2" charset="-78"/>
              </a:rPr>
              <a:t>بعض اوقات وہ دے ہی </a:t>
            </a:r>
            <a:r>
              <a:rPr lang="ar-SA" sz="4800" dirty="0" err="1">
                <a:solidFill>
                  <a:schemeClr val="tx1"/>
                </a:solidFill>
                <a:latin typeface="Jameel Noori Nastaleeq" panose="02000503000000000004" pitchFamily="2" charset="-78"/>
                <a:cs typeface="Jameel Noori Nastaleeq" panose="02000503000000000004" pitchFamily="2" charset="-78"/>
              </a:rPr>
              <a:t>نہیں</a:t>
            </a:r>
            <a:r>
              <a:rPr lang="ar-SA" sz="4800" dirty="0">
                <a:solidFill>
                  <a:schemeClr val="tx1"/>
                </a:solidFill>
                <a:latin typeface="Jameel Noori Nastaleeq" panose="02000503000000000004" pitchFamily="2" charset="-78"/>
                <a:cs typeface="Jameel Noori Nastaleeq" panose="02000503000000000004" pitchFamily="2" charset="-78"/>
              </a:rPr>
              <a:t> </a:t>
            </a:r>
            <a:r>
              <a:rPr lang="ar-SA" sz="4800" dirty="0" err="1">
                <a:solidFill>
                  <a:schemeClr val="tx1"/>
                </a:solidFill>
                <a:latin typeface="Jameel Noori Nastaleeq" panose="02000503000000000004" pitchFamily="2" charset="-78"/>
                <a:cs typeface="Jameel Noori Nastaleeq" panose="02000503000000000004" pitchFamily="2" charset="-78"/>
              </a:rPr>
              <a:t>سکتے۔بعض</a:t>
            </a:r>
            <a:r>
              <a:rPr lang="ar-SA" sz="4800" dirty="0">
                <a:solidFill>
                  <a:schemeClr val="tx1"/>
                </a:solidFill>
                <a:latin typeface="Jameel Noori Nastaleeq" panose="02000503000000000004" pitchFamily="2" charset="-78"/>
                <a:cs typeface="Jameel Noori Nastaleeq" panose="02000503000000000004" pitchFamily="2" charset="-78"/>
              </a:rPr>
              <a:t> نے مجھے خطوط لکھے ہیں کہ ہم نے خیال کیا تھا کہ بعد میں دے دیں گے مگر بدبختی سے ملازمت جاتی رہی یا آمد کے دوسرے ذرائع بند </a:t>
            </a:r>
            <a:r>
              <a:rPr lang="ar-SA" sz="4800" dirty="0" err="1">
                <a:solidFill>
                  <a:schemeClr val="tx1"/>
                </a:solidFill>
                <a:latin typeface="Jameel Noori Nastaleeq" panose="02000503000000000004" pitchFamily="2" charset="-78"/>
                <a:cs typeface="Jameel Noori Nastaleeq" panose="02000503000000000004" pitchFamily="2" charset="-78"/>
              </a:rPr>
              <a:t>ہو</a:t>
            </a:r>
            <a:r>
              <a:rPr lang="ar-SA" sz="4800" dirty="0">
                <a:solidFill>
                  <a:schemeClr val="tx1"/>
                </a:solidFill>
                <a:latin typeface="Jameel Noori Nastaleeq" panose="02000503000000000004" pitchFamily="2" charset="-78"/>
                <a:cs typeface="Jameel Noori Nastaleeq" panose="02000503000000000004" pitchFamily="2" charset="-78"/>
              </a:rPr>
              <a:t> </a:t>
            </a:r>
            <a:r>
              <a:rPr lang="ar-SA" sz="4800" dirty="0" err="1">
                <a:solidFill>
                  <a:schemeClr val="tx1"/>
                </a:solidFill>
                <a:latin typeface="Jameel Noori Nastaleeq" panose="02000503000000000004" pitchFamily="2" charset="-78"/>
                <a:cs typeface="Jameel Noori Nastaleeq" panose="02000503000000000004" pitchFamily="2" charset="-78"/>
              </a:rPr>
              <a:t>گئے</a:t>
            </a:r>
            <a:r>
              <a:rPr lang="ar-SA" sz="4800" dirty="0">
                <a:solidFill>
                  <a:schemeClr val="tx1"/>
                </a:solidFill>
                <a:latin typeface="Jameel Noori Nastaleeq" panose="02000503000000000004" pitchFamily="2" charset="-78"/>
                <a:cs typeface="Jameel Noori Nastaleeq" panose="02000503000000000004" pitchFamily="2" charset="-78"/>
              </a:rPr>
              <a:t>۔ پس یہ مت خیال کرو کہ سال کے آخر تک دے دیں گے جو لوگ آخر وقت نماز ادا کرنے کے عادی ہوتے ہیں وہ بھول بھی جاتے ہیں پس پہلے  دینے کا ثواب زیادہ ہوتا </a:t>
            </a:r>
            <a:r>
              <a:rPr lang="ar-SA" sz="4800" dirty="0" err="1">
                <a:solidFill>
                  <a:schemeClr val="tx1"/>
                </a:solidFill>
                <a:latin typeface="Jameel Noori Nastaleeq" panose="02000503000000000004" pitchFamily="2" charset="-78"/>
                <a:cs typeface="Jameel Noori Nastaleeq" panose="02000503000000000004" pitchFamily="2" charset="-78"/>
              </a:rPr>
              <a:t>ہے</a:t>
            </a:r>
            <a:r>
              <a:rPr lang="ur-PK" sz="4800" dirty="0">
                <a:solidFill>
                  <a:schemeClr val="tx1"/>
                </a:solidFill>
                <a:latin typeface="Jameel Noori Nastaleeq" panose="02000503000000000004" pitchFamily="2" charset="-78"/>
                <a:cs typeface="Jameel Noori Nastaleeq" panose="02000503000000000004" pitchFamily="2" charset="-78"/>
              </a:rPr>
              <a:t>-(خطبہ جمعہ، ۲۹ نومبر ،۱۹۳۵)</a:t>
            </a:r>
            <a:endParaRPr lang="en-US" sz="4800" dirty="0">
              <a:solidFill>
                <a:schemeClr val="tx1"/>
              </a:solidFill>
              <a:latin typeface="Jameel Noori Nastaleeq" panose="02000503000000000004" pitchFamily="2" charset="-78"/>
              <a:cs typeface="Jameel Noori Nastaleeq" panose="02000503000000000004" pitchFamily="2" charset="-78"/>
            </a:endParaRPr>
          </a:p>
        </p:txBody>
      </p:sp>
      <p:pic>
        <p:nvPicPr>
          <p:cNvPr id="7" name="object 31">
            <a:extLst>
              <a:ext uri="{FF2B5EF4-FFF2-40B4-BE49-F238E27FC236}">
                <a16:creationId xmlns:a16="http://schemas.microsoft.com/office/drawing/2014/main" id="{10C88BE9-49A6-FBEC-72E7-C329A134DA77}"/>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2732424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9">
            <a:extLst>
              <a:ext uri="{FF2B5EF4-FFF2-40B4-BE49-F238E27FC236}">
                <a16:creationId xmlns:a16="http://schemas.microsoft.com/office/drawing/2014/main" id="{9170A1D2-45C0-DE40-E974-0FD3B30036F3}"/>
              </a:ext>
            </a:extLst>
          </p:cNvPr>
          <p:cNvPicPr/>
          <p:nvPr/>
        </p:nvPicPr>
        <p:blipFill>
          <a:blip r:embed="rId2" cstate="print"/>
          <a:stretch>
            <a:fillRect/>
          </a:stretch>
        </p:blipFill>
        <p:spPr>
          <a:xfrm>
            <a:off x="-2042" y="6526098"/>
            <a:ext cx="3910147" cy="3760901"/>
          </a:xfrm>
          <a:prstGeom prst="rect">
            <a:avLst/>
          </a:prstGeom>
        </p:spPr>
      </p:pic>
      <p:sp>
        <p:nvSpPr>
          <p:cNvPr id="3" name="Content Placeholder 2"/>
          <p:cNvSpPr>
            <a:spLocks noGrp="1"/>
          </p:cNvSpPr>
          <p:nvPr>
            <p:ph idx="1"/>
          </p:nvPr>
        </p:nvSpPr>
        <p:spPr>
          <a:xfrm>
            <a:off x="2286000" y="2095500"/>
            <a:ext cx="14173200" cy="7601432"/>
          </a:xfrm>
        </p:spPr>
        <p:txBody>
          <a:bodyPr>
            <a:noAutofit/>
          </a:bodyPr>
          <a:lstStyle/>
          <a:p>
            <a:r>
              <a:rPr lang="en-US" sz="4400" dirty="0">
                <a:solidFill>
                  <a:schemeClr val="tx1"/>
                </a:solidFill>
                <a:latin typeface="Footlight MT Light" panose="0204060206030A020304" pitchFamily="18" charset="77"/>
                <a:cs typeface="Segoe UI" panose="020B0502040204020203" pitchFamily="34" charset="0"/>
              </a:rPr>
              <a:t>“But remember, the sooner a virtue is carried out, the greater the reward. It has also been observed that some people assume they will contribute later, but sometimes they end up unable to do so. Some have written to me saying, ‘We had planned to donate later, but unfortunately lost our job, or other sources of income were cut off.’</a:t>
            </a:r>
          </a:p>
          <a:p>
            <a:r>
              <a:rPr lang="en-US" sz="4400" dirty="0">
                <a:solidFill>
                  <a:schemeClr val="tx1"/>
                </a:solidFill>
                <a:latin typeface="Footlight MT Light" panose="0204060206030A020304" pitchFamily="18" charset="77"/>
                <a:cs typeface="Segoe UI" panose="020B0502040204020203" pitchFamily="34" charset="0"/>
              </a:rPr>
              <a:t>So, do not think that you will give by the end of the year. Those who are in the habit of offering prayers at the last moment often forget altogether. Therefore, giving early carries greater reward. (</a:t>
            </a:r>
            <a:r>
              <a:rPr lang="en-US" sz="4400" dirty="0">
                <a:solidFill>
                  <a:schemeClr val="tx1"/>
                </a:solidFill>
                <a:latin typeface="Footlight MT Light" panose="0204060206030A020304" pitchFamily="18" charset="77"/>
              </a:rPr>
              <a:t>Friday Sermon November 29</a:t>
            </a:r>
            <a:r>
              <a:rPr lang="en-US" sz="4400" baseline="30000" dirty="0">
                <a:solidFill>
                  <a:schemeClr val="tx1"/>
                </a:solidFill>
                <a:latin typeface="Footlight MT Light" panose="0204060206030A020304" pitchFamily="18" charset="77"/>
              </a:rPr>
              <a:t>th</a:t>
            </a:r>
            <a:r>
              <a:rPr lang="en-US" sz="4400" dirty="0">
                <a:solidFill>
                  <a:schemeClr val="tx1"/>
                </a:solidFill>
                <a:latin typeface="Footlight MT Light" panose="0204060206030A020304" pitchFamily="18" charset="77"/>
              </a:rPr>
              <a:t>,1935</a:t>
            </a:r>
            <a:r>
              <a:rPr lang="ur-PK" sz="4400" dirty="0">
                <a:solidFill>
                  <a:schemeClr val="tx1"/>
                </a:solidFill>
                <a:latin typeface="Footlight MT Light" panose="0204060206030A020304" pitchFamily="18" charset="77"/>
              </a:rPr>
              <a:t>(</a:t>
            </a:r>
            <a:endParaRPr lang="en-US" sz="4400" dirty="0">
              <a:solidFill>
                <a:schemeClr val="tx1"/>
              </a:solidFill>
              <a:latin typeface="Footlight MT Light" panose="0204060206030A020304" pitchFamily="18" charset="77"/>
            </a:endParaRPr>
          </a:p>
        </p:txBody>
      </p:sp>
      <p:sp>
        <p:nvSpPr>
          <p:cNvPr id="2" name="Rectangle 1"/>
          <p:cNvSpPr/>
          <p:nvPr/>
        </p:nvSpPr>
        <p:spPr>
          <a:xfrm>
            <a:off x="0" y="437668"/>
            <a:ext cx="18288000" cy="1200329"/>
          </a:xfrm>
          <a:prstGeom prst="rect">
            <a:avLst/>
          </a:prstGeom>
        </p:spPr>
        <p:txBody>
          <a:bodyPr wrap="square">
            <a:spAutoFit/>
          </a:bodyPr>
          <a:lstStyle/>
          <a:p>
            <a:pPr algn="ctr"/>
            <a:r>
              <a:rPr lang="en-US" sz="7200" dirty="0">
                <a:solidFill>
                  <a:srgbClr val="008950"/>
                </a:solidFill>
                <a:latin typeface="Footlight MT Light" panose="0204060206030A020304" pitchFamily="18" charset="0"/>
              </a:rPr>
              <a:t>Pay early</a:t>
            </a:r>
          </a:p>
        </p:txBody>
      </p:sp>
      <p:pic>
        <p:nvPicPr>
          <p:cNvPr id="7" name="object 31">
            <a:extLst>
              <a:ext uri="{FF2B5EF4-FFF2-40B4-BE49-F238E27FC236}">
                <a16:creationId xmlns:a16="http://schemas.microsoft.com/office/drawing/2014/main" id="{3F8D2EF8-B791-FBE2-AD9D-D0041352E7A1}"/>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340943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FEC08A5E-B790-5170-5714-D9914F674CFC}"/>
              </a:ext>
            </a:extLst>
          </p:cNvPr>
          <p:cNvPicPr/>
          <p:nvPr/>
        </p:nvPicPr>
        <p:blipFill>
          <a:blip r:embed="rId2" cstate="print"/>
          <a:stretch>
            <a:fillRect/>
          </a:stretch>
        </p:blipFill>
        <p:spPr>
          <a:xfrm>
            <a:off x="13702312" y="6882983"/>
            <a:ext cx="4585687" cy="3404016"/>
          </a:xfrm>
          <a:prstGeom prst="rect">
            <a:avLst/>
          </a:prstGeom>
        </p:spPr>
      </p:pic>
      <p:pic>
        <p:nvPicPr>
          <p:cNvPr id="5" name="object 29">
            <a:extLst>
              <a:ext uri="{FF2B5EF4-FFF2-40B4-BE49-F238E27FC236}">
                <a16:creationId xmlns:a16="http://schemas.microsoft.com/office/drawing/2014/main" id="{3B6E2DA4-175E-305C-FB90-8434E53B830B}"/>
              </a:ext>
            </a:extLst>
          </p:cNvPr>
          <p:cNvPicPr/>
          <p:nvPr/>
        </p:nvPicPr>
        <p:blipFill>
          <a:blip r:embed="rId3" cstate="print"/>
          <a:stretch>
            <a:fillRect/>
          </a:stretch>
        </p:blipFill>
        <p:spPr>
          <a:xfrm>
            <a:off x="-2042" y="6526098"/>
            <a:ext cx="3910147" cy="3760901"/>
          </a:xfrm>
          <a:prstGeom prst="rect">
            <a:avLst/>
          </a:prstGeom>
        </p:spPr>
      </p:pic>
      <p:sp>
        <p:nvSpPr>
          <p:cNvPr id="3" name="Content Placeholder 2"/>
          <p:cNvSpPr>
            <a:spLocks noGrp="1"/>
          </p:cNvSpPr>
          <p:nvPr>
            <p:ph sz="half" idx="2"/>
          </p:nvPr>
        </p:nvSpPr>
        <p:spPr>
          <a:xfrm>
            <a:off x="2286000" y="2961116"/>
            <a:ext cx="14173200" cy="6789419"/>
          </a:xfrm>
        </p:spPr>
        <p:txBody>
          <a:bodyPr wrap="square">
            <a:normAutofit/>
          </a:bodyPr>
          <a:lstStyle/>
          <a:p>
            <a:pPr>
              <a:spcAft>
                <a:spcPts val="600"/>
              </a:spcAft>
            </a:pPr>
            <a:r>
              <a:rPr lang="en-US" sz="4800" dirty="0">
                <a:solidFill>
                  <a:schemeClr val="tx1"/>
                </a:solidFill>
                <a:latin typeface="Footlight MT Light" panose="0204060206030A020304" pitchFamily="18" charset="77"/>
              </a:rPr>
              <a:t>In the 1920s, many magnificent qualities of Hazrat Mirza </a:t>
            </a:r>
            <a:r>
              <a:rPr lang="en-US" sz="4800" dirty="0" err="1">
                <a:solidFill>
                  <a:schemeClr val="tx1"/>
                </a:solidFill>
                <a:latin typeface="Footlight MT Light" panose="0204060206030A020304" pitchFamily="18" charset="77"/>
              </a:rPr>
              <a:t>Bashiruddin</a:t>
            </a:r>
            <a:r>
              <a:rPr lang="en-US" sz="4800" dirty="0">
                <a:solidFill>
                  <a:schemeClr val="tx1"/>
                </a:solidFill>
                <a:latin typeface="Footlight MT Light" panose="0204060206030A020304" pitchFamily="18" charset="77"/>
              </a:rPr>
              <a:t> Mahmud Ahmad, </a:t>
            </a:r>
            <a:r>
              <a:rPr lang="en-US" sz="4800" dirty="0" err="1">
                <a:solidFill>
                  <a:schemeClr val="tx1"/>
                </a:solidFill>
                <a:latin typeface="Footlight MT Light" panose="0204060206030A020304" pitchFamily="18" charset="77"/>
              </a:rPr>
              <a:t>Khalifatul</a:t>
            </a:r>
            <a:r>
              <a:rPr lang="en-US" sz="4800" dirty="0">
                <a:solidFill>
                  <a:schemeClr val="tx1"/>
                </a:solidFill>
                <a:latin typeface="Footlight MT Light" panose="0204060206030A020304" pitchFamily="18" charset="77"/>
              </a:rPr>
              <a:t> Masih </a:t>
            </a:r>
            <a:r>
              <a:rPr lang="en-US" sz="4800" dirty="0" err="1">
                <a:solidFill>
                  <a:schemeClr val="tx1"/>
                </a:solidFill>
                <a:latin typeface="Footlight MT Light" panose="0204060206030A020304" pitchFamily="18" charset="77"/>
              </a:rPr>
              <a:t>II</a:t>
            </a:r>
            <a:r>
              <a:rPr lang="en-US" sz="4800" baseline="30000" dirty="0" err="1">
                <a:solidFill>
                  <a:schemeClr val="tx1"/>
                </a:solidFill>
                <a:latin typeface="Footlight MT Light" panose="0204060206030A020304" pitchFamily="18" charset="77"/>
              </a:rPr>
              <a:t>ra</a:t>
            </a:r>
            <a:r>
              <a:rPr lang="en-US" sz="4800" dirty="0">
                <a:solidFill>
                  <a:schemeClr val="tx1"/>
                </a:solidFill>
                <a:latin typeface="Footlight MT Light" panose="0204060206030A020304" pitchFamily="18" charset="77"/>
              </a:rPr>
              <a:t> came to light before the world.</a:t>
            </a:r>
          </a:p>
          <a:p>
            <a:pPr>
              <a:spcAft>
                <a:spcPts val="600"/>
              </a:spcAft>
            </a:pPr>
            <a:r>
              <a:rPr lang="en-US" sz="4800" dirty="0">
                <a:solidFill>
                  <a:schemeClr val="tx1"/>
                </a:solidFill>
                <a:latin typeface="Footlight MT Light" panose="0204060206030A020304" pitchFamily="18" charset="77"/>
              </a:rPr>
              <a:t>1924, </a:t>
            </a:r>
            <a:r>
              <a:rPr lang="en-US" sz="4800" dirty="0" err="1">
                <a:solidFill>
                  <a:schemeClr val="tx1"/>
                </a:solidFill>
                <a:latin typeface="Footlight MT Light" panose="0204060206030A020304" pitchFamily="18" charset="77"/>
              </a:rPr>
              <a:t>Huzoor</a:t>
            </a:r>
            <a:r>
              <a:rPr lang="en-US" sz="4800" baseline="30000" dirty="0" err="1">
                <a:solidFill>
                  <a:schemeClr val="tx1"/>
                </a:solidFill>
                <a:latin typeface="Footlight MT Light" panose="0204060206030A020304" pitchFamily="18" charset="77"/>
              </a:rPr>
              <a:t>ra</a:t>
            </a:r>
            <a:r>
              <a:rPr lang="en-US" sz="4800" dirty="0">
                <a:solidFill>
                  <a:schemeClr val="tx1"/>
                </a:solidFill>
                <a:latin typeface="Footlight MT Light" panose="0204060206030A020304" pitchFamily="18" charset="77"/>
              </a:rPr>
              <a:t> undertook a very successful tour of London, during which the foundation stone of the Fazl Mosque was also laid. Eventually, in 1926, God Almighty bestowed the honor of building that first mosque of London upon </a:t>
            </a:r>
            <a:r>
              <a:rPr lang="en-US" sz="4800" dirty="0" err="1">
                <a:solidFill>
                  <a:schemeClr val="tx1"/>
                </a:solidFill>
                <a:latin typeface="Footlight MT Light" panose="0204060206030A020304" pitchFamily="18" charset="77"/>
              </a:rPr>
              <a:t>Khalifatul</a:t>
            </a:r>
            <a:r>
              <a:rPr lang="en-US" sz="4800" dirty="0">
                <a:solidFill>
                  <a:schemeClr val="tx1"/>
                </a:solidFill>
                <a:latin typeface="Footlight MT Light" panose="0204060206030A020304" pitchFamily="18" charset="77"/>
              </a:rPr>
              <a:t> Masih </a:t>
            </a:r>
            <a:r>
              <a:rPr lang="en-US" sz="4800" dirty="0" err="1">
                <a:solidFill>
                  <a:schemeClr val="tx1"/>
                </a:solidFill>
                <a:latin typeface="Footlight MT Light" panose="0204060206030A020304" pitchFamily="18" charset="77"/>
              </a:rPr>
              <a:t>II</a:t>
            </a:r>
            <a:r>
              <a:rPr lang="en-US" sz="4800" baseline="30000" dirty="0" err="1">
                <a:solidFill>
                  <a:schemeClr val="tx1"/>
                </a:solidFill>
                <a:latin typeface="Footlight MT Light" panose="0204060206030A020304" pitchFamily="18" charset="77"/>
              </a:rPr>
              <a:t>ra</a:t>
            </a:r>
            <a:r>
              <a:rPr lang="en-US" sz="4800" dirty="0">
                <a:solidFill>
                  <a:schemeClr val="tx1"/>
                </a:solidFill>
                <a:latin typeface="Footlight MT Light" panose="0204060206030A020304" pitchFamily="18" charset="77"/>
              </a:rPr>
              <a:t>.</a:t>
            </a:r>
          </a:p>
        </p:txBody>
      </p:sp>
      <p:sp>
        <p:nvSpPr>
          <p:cNvPr id="10" name="Title 1">
            <a:extLst>
              <a:ext uri="{FF2B5EF4-FFF2-40B4-BE49-F238E27FC236}">
                <a16:creationId xmlns:a16="http://schemas.microsoft.com/office/drawing/2014/main" id="{8C8F882E-5583-305F-5618-41EBB248DA4B}"/>
              </a:ext>
            </a:extLst>
          </p:cNvPr>
          <p:cNvSpPr>
            <a:spLocks noGrp="1"/>
          </p:cNvSpPr>
          <p:nvPr>
            <p:ph type="title"/>
          </p:nvPr>
        </p:nvSpPr>
        <p:spPr>
          <a:xfrm>
            <a:off x="0" y="267544"/>
            <a:ext cx="18288000" cy="2029475"/>
          </a:xfrm>
        </p:spPr>
        <p:txBody>
          <a:bodyPr>
            <a:noAutofit/>
          </a:bodyPr>
          <a:lstStyle/>
          <a:p>
            <a:pPr algn="ctr"/>
            <a:r>
              <a:rPr lang="en-US" sz="6000" dirty="0">
                <a:solidFill>
                  <a:srgbClr val="009100"/>
                </a:solidFill>
                <a:latin typeface="Footlight MT Light" panose="0204060206030A020304" pitchFamily="18" charset="77"/>
                <a:cs typeface="Segoe UI" panose="020B0502040204020203" pitchFamily="34" charset="0"/>
              </a:rPr>
              <a:t>Background of Jealousy </a:t>
            </a:r>
            <a:br>
              <a:rPr lang="en-US" sz="6000" dirty="0">
                <a:solidFill>
                  <a:srgbClr val="009100"/>
                </a:solidFill>
                <a:latin typeface="Footlight MT Light" panose="0204060206030A020304" pitchFamily="18" charset="77"/>
                <a:cs typeface="Segoe UI" panose="020B0502040204020203" pitchFamily="34" charset="0"/>
              </a:rPr>
            </a:br>
            <a:r>
              <a:rPr lang="en-US" sz="6000" dirty="0">
                <a:solidFill>
                  <a:srgbClr val="009100"/>
                </a:solidFill>
                <a:latin typeface="Footlight MT Light" panose="0204060206030A020304" pitchFamily="18" charset="77"/>
                <a:cs typeface="Segoe UI" panose="020B0502040204020203" pitchFamily="34" charset="0"/>
              </a:rPr>
              <a:t>was the success of </a:t>
            </a:r>
            <a:r>
              <a:rPr lang="en-US" sz="6000" dirty="0" err="1">
                <a:solidFill>
                  <a:srgbClr val="009100"/>
                </a:solidFill>
                <a:latin typeface="Footlight MT Light" panose="0204060206030A020304" pitchFamily="18" charset="77"/>
                <a:cs typeface="Segoe UI" panose="020B0502040204020203" pitchFamily="34" charset="0"/>
              </a:rPr>
              <a:t>Jama’at</a:t>
            </a:r>
            <a:endParaRPr lang="en-US" sz="6000" dirty="0">
              <a:solidFill>
                <a:srgbClr val="009100"/>
              </a:solidFill>
              <a:latin typeface="Footlight MT Light" panose="0204060206030A020304" pitchFamily="18" charset="77"/>
              <a:cs typeface="Segoe UI" panose="020B0502040204020203" pitchFamily="34" charset="0"/>
            </a:endParaRPr>
          </a:p>
        </p:txBody>
      </p:sp>
      <p:pic>
        <p:nvPicPr>
          <p:cNvPr id="12" name="object 31">
            <a:extLst>
              <a:ext uri="{FF2B5EF4-FFF2-40B4-BE49-F238E27FC236}">
                <a16:creationId xmlns:a16="http://schemas.microsoft.com/office/drawing/2014/main" id="{639A8FB9-B48A-B758-7308-84062BCE3362}"/>
              </a:ext>
            </a:extLst>
          </p:cNvPr>
          <p:cNvPicPr>
            <a:picLocks noChangeAspect="1"/>
          </p:cNvPicPr>
          <p:nvPr/>
        </p:nvPicPr>
        <p:blipFill>
          <a:blip r:embed="rId4"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4052283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9">
            <a:extLst>
              <a:ext uri="{FF2B5EF4-FFF2-40B4-BE49-F238E27FC236}">
                <a16:creationId xmlns:a16="http://schemas.microsoft.com/office/drawing/2014/main" id="{936BAB18-4C5E-8B01-BE45-CEB32462FA5D}"/>
              </a:ext>
            </a:extLst>
          </p:cNvPr>
          <p:cNvPicPr/>
          <p:nvPr/>
        </p:nvPicPr>
        <p:blipFill>
          <a:blip r:embed="rId2" cstate="print"/>
          <a:stretch>
            <a:fillRect/>
          </a:stretch>
        </p:blipFill>
        <p:spPr>
          <a:xfrm>
            <a:off x="-2042" y="6526098"/>
            <a:ext cx="3910147" cy="3760901"/>
          </a:xfrm>
          <a:prstGeom prst="rect">
            <a:avLst/>
          </a:prstGeom>
        </p:spPr>
      </p:pic>
      <p:sp>
        <p:nvSpPr>
          <p:cNvPr id="3" name="Rectangle 2"/>
          <p:cNvSpPr/>
          <p:nvPr/>
        </p:nvSpPr>
        <p:spPr>
          <a:xfrm>
            <a:off x="2286000" y="2873269"/>
            <a:ext cx="14173200" cy="4747453"/>
          </a:xfrm>
          <a:prstGeom prst="rect">
            <a:avLst/>
          </a:prstGeom>
        </p:spPr>
        <p:txBody>
          <a:bodyPr wrap="square">
            <a:spAutoFit/>
          </a:bodyPr>
          <a:lstStyle/>
          <a:p>
            <a:pPr algn="r" rtl="1">
              <a:lnSpc>
                <a:spcPct val="150000"/>
              </a:lnSpc>
              <a:spcAft>
                <a:spcPts val="1200"/>
              </a:spcAft>
            </a:pPr>
            <a:r>
              <a:rPr lang="ur-PK" sz="5400" dirty="0">
                <a:latin typeface="Jameel Noori Nastaleeq" panose="02000503000000000004" pitchFamily="2" charset="-78"/>
                <a:ea typeface="Calibri" panose="020F0502020204030204" pitchFamily="34" charset="0"/>
                <a:cs typeface="Jameel Noori Nastaleeq" panose="02000503000000000004" pitchFamily="2" charset="-78"/>
              </a:rPr>
              <a:t>میں نے بارہا توجہ دلائی ہے کہ تحریک جدید کا چندہ جلد سے جلد ادا کرنا چاہیے اور ابتدائی مہینوں میں ہی ادا کر دینا چاہیے ۔مگر دوست اس کی ادائیگی میں پھر بھی غفلت سے کام لیتے ہیں۔(</a:t>
            </a:r>
            <a:r>
              <a:rPr lang="ur-PK" sz="5400" dirty="0">
                <a:latin typeface="Jameel Noori Nastaleeq" panose="02000503000000000004" pitchFamily="2" charset="-78"/>
                <a:cs typeface="Jameel Noori Nastaleeq" panose="02000503000000000004" pitchFamily="2" charset="-78"/>
              </a:rPr>
              <a:t>خطبہ جمعہ، ۲۸ مارچ،   ۱۹۳۷)</a:t>
            </a:r>
            <a:endParaRPr lang="en-US" sz="5400" dirty="0">
              <a:latin typeface="Jameel Noori Nastaleeq" panose="02000503000000000004" pitchFamily="2" charset="-78"/>
              <a:ea typeface="Calibri" panose="020F0502020204030204" pitchFamily="34" charset="0"/>
              <a:cs typeface="Jameel Noori Nastaleeq" panose="02000503000000000004" pitchFamily="2" charset="-78"/>
            </a:endParaRPr>
          </a:p>
          <a:p>
            <a:pPr algn="r" rtl="1">
              <a:lnSpc>
                <a:spcPct val="150000"/>
              </a:lnSpc>
              <a:spcAft>
                <a:spcPts val="1200"/>
              </a:spcAft>
            </a:pPr>
            <a:endParaRPr lang="en-US" sz="3600" dirty="0">
              <a:latin typeface="Jameel Noori Nastaleeq" panose="02000503000000000004" pitchFamily="2" charset="-78"/>
              <a:ea typeface="Calibri" panose="020F0502020204030204" pitchFamily="34" charset="0"/>
              <a:cs typeface="Jameel Noori Nastaleeq" panose="02000503000000000004" pitchFamily="2" charset="-78"/>
            </a:endParaRPr>
          </a:p>
        </p:txBody>
      </p:sp>
      <p:sp>
        <p:nvSpPr>
          <p:cNvPr id="6" name="Rectangle 5"/>
          <p:cNvSpPr/>
          <p:nvPr/>
        </p:nvSpPr>
        <p:spPr>
          <a:xfrm>
            <a:off x="-76200" y="468607"/>
            <a:ext cx="18440399" cy="1388072"/>
          </a:xfrm>
          <a:prstGeom prst="rect">
            <a:avLst/>
          </a:prstGeom>
        </p:spPr>
        <p:txBody>
          <a:bodyPr wrap="square">
            <a:spAutoFit/>
          </a:bodyPr>
          <a:lstStyle/>
          <a:p>
            <a:pPr algn="ctr" rtl="1">
              <a:lnSpc>
                <a:spcPct val="107000"/>
              </a:lnSpc>
              <a:spcAft>
                <a:spcPts val="1200"/>
              </a:spcAft>
            </a:pPr>
            <a:r>
              <a:rPr lang="ur-PK" sz="8000" dirty="0">
                <a:solidFill>
                  <a:srgbClr val="008950"/>
                </a:solidFill>
                <a:latin typeface="Jameel Noori Nastaleeq" panose="02000503000000000004" pitchFamily="2" charset="-78"/>
                <a:cs typeface="Jameel Noori Nastaleeq" panose="02000503000000000004" pitchFamily="2" charset="-78"/>
              </a:rPr>
              <a:t>جلد ادائیگی کریں</a:t>
            </a:r>
            <a:endParaRPr lang="en-US" sz="8000" dirty="0">
              <a:solidFill>
                <a:srgbClr val="008950"/>
              </a:solidFill>
              <a:latin typeface="Jameel Noori Nastaleeq" panose="02000503000000000004" pitchFamily="2" charset="-78"/>
              <a:cs typeface="Jameel Noori Nastaleeq" panose="02000503000000000004" pitchFamily="2" charset="-78"/>
            </a:endParaRPr>
          </a:p>
        </p:txBody>
      </p:sp>
      <p:pic>
        <p:nvPicPr>
          <p:cNvPr id="9" name="object 31">
            <a:extLst>
              <a:ext uri="{FF2B5EF4-FFF2-40B4-BE49-F238E27FC236}">
                <a16:creationId xmlns:a16="http://schemas.microsoft.com/office/drawing/2014/main" id="{591C2BE6-CB52-7DBA-84C8-A5131D9768DA}"/>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4101710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44EEB-5EED-D2CE-27B0-9DF06C88FBF0}"/>
            </a:ext>
          </a:extLst>
        </p:cNvPr>
        <p:cNvGrpSpPr/>
        <p:nvPr/>
      </p:nvGrpSpPr>
      <p:grpSpPr>
        <a:xfrm>
          <a:off x="0" y="0"/>
          <a:ext cx="0" cy="0"/>
          <a:chOff x="0" y="0"/>
          <a:chExt cx="0" cy="0"/>
        </a:xfrm>
      </p:grpSpPr>
      <p:pic>
        <p:nvPicPr>
          <p:cNvPr id="4" name="object 29">
            <a:extLst>
              <a:ext uri="{FF2B5EF4-FFF2-40B4-BE49-F238E27FC236}">
                <a16:creationId xmlns:a16="http://schemas.microsoft.com/office/drawing/2014/main" id="{383D5FCD-C7EF-8BCD-490E-FF687ED22DEC}"/>
              </a:ext>
            </a:extLst>
          </p:cNvPr>
          <p:cNvPicPr/>
          <p:nvPr/>
        </p:nvPicPr>
        <p:blipFill>
          <a:blip r:embed="rId2" cstate="print"/>
          <a:stretch>
            <a:fillRect/>
          </a:stretch>
        </p:blipFill>
        <p:spPr>
          <a:xfrm>
            <a:off x="-2042" y="6526098"/>
            <a:ext cx="3910147" cy="3760901"/>
          </a:xfrm>
          <a:prstGeom prst="rect">
            <a:avLst/>
          </a:prstGeom>
        </p:spPr>
      </p:pic>
      <p:sp>
        <p:nvSpPr>
          <p:cNvPr id="3" name="Rectangle 2">
            <a:extLst>
              <a:ext uri="{FF2B5EF4-FFF2-40B4-BE49-F238E27FC236}">
                <a16:creationId xmlns:a16="http://schemas.microsoft.com/office/drawing/2014/main" id="{D19DFC74-8DB1-27E6-B998-71A09AF4ACD0}"/>
              </a:ext>
            </a:extLst>
          </p:cNvPr>
          <p:cNvSpPr/>
          <p:nvPr/>
        </p:nvSpPr>
        <p:spPr>
          <a:xfrm>
            <a:off x="2286000" y="3047003"/>
            <a:ext cx="14173200" cy="6620467"/>
          </a:xfrm>
          <a:prstGeom prst="rect">
            <a:avLst/>
          </a:prstGeom>
        </p:spPr>
        <p:txBody>
          <a:bodyPr wrap="square">
            <a:spAutoFit/>
          </a:bodyPr>
          <a:lstStyle/>
          <a:p>
            <a:pPr algn="l">
              <a:lnSpc>
                <a:spcPct val="150000"/>
              </a:lnSpc>
            </a:pPr>
            <a:r>
              <a:rPr lang="en-US" sz="4800" dirty="0">
                <a:solidFill>
                  <a:schemeClr val="tx1"/>
                </a:solidFill>
                <a:latin typeface="Footlight MT Light" panose="0204060206030A020304" pitchFamily="18" charset="0"/>
                <a:ea typeface="Times New Roman" panose="02020603050405020304" pitchFamily="18" charset="0"/>
                <a:cs typeface="Segoe UI" panose="020B0502040204020203" pitchFamily="34" charset="0"/>
              </a:rPr>
              <a:t>I have repeatedly drawn attention to the fact that the </a:t>
            </a:r>
            <a:r>
              <a:rPr lang="en-US" sz="4800" i="1" dirty="0" err="1">
                <a:solidFill>
                  <a:schemeClr val="tx1"/>
                </a:solidFill>
                <a:latin typeface="Footlight MT Light" panose="0204060206030A020304" pitchFamily="18" charset="0"/>
                <a:ea typeface="Times New Roman" panose="02020603050405020304" pitchFamily="18" charset="0"/>
                <a:cs typeface="Segoe UI" panose="020B0502040204020203" pitchFamily="34" charset="0"/>
              </a:rPr>
              <a:t>Tahrik</a:t>
            </a:r>
            <a:r>
              <a:rPr lang="en-US" sz="4800" i="1" dirty="0">
                <a:solidFill>
                  <a:schemeClr val="tx1"/>
                </a:solidFill>
                <a:latin typeface="Footlight MT Light" panose="0204060206030A020304" pitchFamily="18" charset="0"/>
                <a:ea typeface="Times New Roman" panose="02020603050405020304" pitchFamily="18" charset="0"/>
                <a:cs typeface="Segoe UI" panose="020B0502040204020203" pitchFamily="34" charset="0"/>
              </a:rPr>
              <a:t>-e-Jadid</a:t>
            </a:r>
            <a:r>
              <a:rPr lang="en-US" sz="4800" dirty="0">
                <a:solidFill>
                  <a:schemeClr val="tx1"/>
                </a:solidFill>
                <a:latin typeface="Footlight MT Light" panose="0204060206030A020304" pitchFamily="18" charset="0"/>
                <a:ea typeface="Times New Roman" panose="02020603050405020304" pitchFamily="18" charset="0"/>
                <a:cs typeface="Segoe UI" panose="020B0502040204020203" pitchFamily="34" charset="0"/>
              </a:rPr>
              <a:t> contribution should be paid as quickly as possible, ideally within the initial months. Yet, friends still show negligence in its payment. </a:t>
            </a:r>
          </a:p>
          <a:p>
            <a:pPr algn="l">
              <a:lnSpc>
                <a:spcPct val="150000"/>
              </a:lnSpc>
            </a:pPr>
            <a:r>
              <a:rPr lang="en-US" sz="4800" dirty="0">
                <a:solidFill>
                  <a:schemeClr val="tx1"/>
                </a:solidFill>
                <a:latin typeface="Footlight MT Light" panose="0204060206030A020304" pitchFamily="18" charset="0"/>
                <a:ea typeface="Times New Roman" panose="02020603050405020304" pitchFamily="18" charset="0"/>
                <a:cs typeface="Segoe UI" panose="020B0502040204020203" pitchFamily="34" charset="0"/>
              </a:rPr>
              <a:t>(</a:t>
            </a:r>
            <a:r>
              <a:rPr lang="en-US" sz="4800" dirty="0">
                <a:solidFill>
                  <a:schemeClr val="tx1"/>
                </a:solidFill>
                <a:latin typeface="Footlight MT Light" panose="0204060206030A020304" pitchFamily="18" charset="0"/>
                <a:cs typeface="Segoe UI" panose="020B0502040204020203" pitchFamily="34" charset="0"/>
              </a:rPr>
              <a:t>Friday Sermon March 28</a:t>
            </a:r>
            <a:r>
              <a:rPr lang="en-US" sz="4800" baseline="30000" dirty="0">
                <a:solidFill>
                  <a:schemeClr val="tx1"/>
                </a:solidFill>
                <a:latin typeface="Footlight MT Light" panose="0204060206030A020304" pitchFamily="18" charset="0"/>
                <a:cs typeface="Segoe UI" panose="020B0502040204020203" pitchFamily="34" charset="0"/>
              </a:rPr>
              <a:t>th</a:t>
            </a:r>
            <a:r>
              <a:rPr lang="en-US" sz="4800" dirty="0">
                <a:solidFill>
                  <a:schemeClr val="tx1"/>
                </a:solidFill>
                <a:latin typeface="Footlight MT Light" panose="0204060206030A020304" pitchFamily="18" charset="0"/>
                <a:cs typeface="Segoe UI" panose="020B0502040204020203" pitchFamily="34" charset="0"/>
              </a:rPr>
              <a:t>,1937)</a:t>
            </a:r>
          </a:p>
          <a:p>
            <a:pPr>
              <a:lnSpc>
                <a:spcPct val="150000"/>
              </a:lnSpc>
            </a:pPr>
            <a:endParaRPr lang="en-US" sz="4800" dirty="0">
              <a:solidFill>
                <a:schemeClr val="tx1"/>
              </a:solidFill>
              <a:latin typeface="Footlight MT Light" panose="0204060206030A020304" pitchFamily="18" charset="0"/>
              <a:ea typeface="Times New Roman" panose="02020603050405020304" pitchFamily="18" charset="0"/>
              <a:cs typeface="Segoe UI" panose="020B0502040204020203" pitchFamily="34" charset="0"/>
            </a:endParaRPr>
          </a:p>
        </p:txBody>
      </p:sp>
      <p:sp>
        <p:nvSpPr>
          <p:cNvPr id="7" name="Rectangle 6">
            <a:extLst>
              <a:ext uri="{FF2B5EF4-FFF2-40B4-BE49-F238E27FC236}">
                <a16:creationId xmlns:a16="http://schemas.microsoft.com/office/drawing/2014/main" id="{4CD18338-23FA-F708-3932-97D69C1B9D68}"/>
              </a:ext>
            </a:extLst>
          </p:cNvPr>
          <p:cNvSpPr/>
          <p:nvPr/>
        </p:nvSpPr>
        <p:spPr>
          <a:xfrm>
            <a:off x="0" y="170128"/>
            <a:ext cx="18288000" cy="1200329"/>
          </a:xfrm>
          <a:prstGeom prst="rect">
            <a:avLst/>
          </a:prstGeom>
        </p:spPr>
        <p:txBody>
          <a:bodyPr wrap="square">
            <a:spAutoFit/>
          </a:bodyPr>
          <a:lstStyle/>
          <a:p>
            <a:pPr algn="ctr"/>
            <a:r>
              <a:rPr lang="en-US" sz="7200" dirty="0">
                <a:solidFill>
                  <a:srgbClr val="008950"/>
                </a:solidFill>
                <a:latin typeface="Footlight MT Light" panose="0204060206030A020304" pitchFamily="18" charset="0"/>
              </a:rPr>
              <a:t>Pay early</a:t>
            </a:r>
          </a:p>
        </p:txBody>
      </p:sp>
      <p:pic>
        <p:nvPicPr>
          <p:cNvPr id="8" name="object 31">
            <a:extLst>
              <a:ext uri="{FF2B5EF4-FFF2-40B4-BE49-F238E27FC236}">
                <a16:creationId xmlns:a16="http://schemas.microsoft.com/office/drawing/2014/main" id="{981C677D-6EB0-7657-5B78-D2DBEC121089}"/>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325399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9">
            <a:extLst>
              <a:ext uri="{FF2B5EF4-FFF2-40B4-BE49-F238E27FC236}">
                <a16:creationId xmlns:a16="http://schemas.microsoft.com/office/drawing/2014/main" id="{70639284-A38B-F5B7-C2C3-B389B4F513A8}"/>
              </a:ext>
            </a:extLst>
          </p:cNvPr>
          <p:cNvPicPr/>
          <p:nvPr/>
        </p:nvPicPr>
        <p:blipFill>
          <a:blip r:embed="rId2" cstate="print"/>
          <a:stretch>
            <a:fillRect/>
          </a:stretch>
        </p:blipFill>
        <p:spPr>
          <a:xfrm>
            <a:off x="-2042" y="6526098"/>
            <a:ext cx="3910147" cy="3760901"/>
          </a:xfrm>
          <a:prstGeom prst="rect">
            <a:avLst/>
          </a:prstGeom>
        </p:spPr>
      </p:pic>
      <p:sp>
        <p:nvSpPr>
          <p:cNvPr id="3" name="Content Placeholder 2"/>
          <p:cNvSpPr>
            <a:spLocks noGrp="1"/>
          </p:cNvSpPr>
          <p:nvPr>
            <p:ph idx="1"/>
          </p:nvPr>
        </p:nvSpPr>
        <p:spPr>
          <a:xfrm>
            <a:off x="2362200" y="1738528"/>
            <a:ext cx="14097000" cy="7748372"/>
          </a:xfrm>
        </p:spPr>
        <p:txBody>
          <a:bodyPr>
            <a:normAutofit fontScale="85000" lnSpcReduction="20000"/>
          </a:bodyPr>
          <a:lstStyle/>
          <a:p>
            <a:pPr algn="r" rtl="1">
              <a:lnSpc>
                <a:spcPct val="170000"/>
              </a:lnSpc>
            </a:pPr>
            <a:r>
              <a:rPr lang="ar-SA" sz="5400" dirty="0" err="1">
                <a:solidFill>
                  <a:schemeClr val="tx1"/>
                </a:solidFill>
                <a:latin typeface="Jameel Noori Nastaleeq" panose="02000503000000000004" pitchFamily="2" charset="-78"/>
                <a:cs typeface="Jameel Noori Nastaleeq" panose="02000503000000000004" pitchFamily="2" charset="-78"/>
              </a:rPr>
              <a:t>پس</a:t>
            </a:r>
            <a:r>
              <a:rPr lang="ar-SA" sz="5400" dirty="0">
                <a:solidFill>
                  <a:schemeClr val="tx1"/>
                </a:solidFill>
                <a:latin typeface="Jameel Noori Nastaleeq" panose="02000503000000000004" pitchFamily="2" charset="-78"/>
                <a:cs typeface="Jameel Noori Nastaleeq" panose="02000503000000000004" pitchFamily="2" charset="-78"/>
              </a:rPr>
              <a:t> دوبارہ اس تحریک کا اعلان کرتے ہوئے اس امید کا اظہار بھی کرتا ہوں کہ دوست پہلے سے زیادہ اس سال حصہ لیں گے اور حقیقی قربانی کا ثبوت دیں گے تا ایمان کی قیمت میں اضافہ کا ثبوت مل سکے۔ جو شخص ایک سال خوشخطی کی مشق کرتا ہے یقیناً</a:t>
            </a:r>
            <a:r>
              <a:rPr lang="ur-PK" sz="5400" dirty="0">
                <a:solidFill>
                  <a:schemeClr val="tx1"/>
                </a:solidFill>
                <a:latin typeface="Jameel Noori Nastaleeq" panose="02000503000000000004" pitchFamily="2" charset="-78"/>
                <a:cs typeface="Jameel Noori Nastaleeq" panose="02000503000000000004" pitchFamily="2" charset="-78"/>
              </a:rPr>
              <a:t> </a:t>
            </a:r>
            <a:r>
              <a:rPr lang="ar-SA" sz="5400" dirty="0">
                <a:solidFill>
                  <a:schemeClr val="tx1"/>
                </a:solidFill>
                <a:latin typeface="Jameel Noori Nastaleeq" panose="02000503000000000004" pitchFamily="2" charset="-78"/>
                <a:cs typeface="Jameel Noori Nastaleeq" panose="02000503000000000004" pitchFamily="2" charset="-78"/>
              </a:rPr>
              <a:t> اگلے سال اس کا خط بہتر ہوتا ہے اس طرح قربانی کرنے والے کے ایمان میں بھی اضافہ ظاہر ہونا چاہیے ۔پس دوستوں کو اس امر کا ثبوت دینا چاہیے کہ گزشتہ سال کی قربانی نے ان کے ایمان میں اضافہ کیا ہے اور آج وہ پچھلے سال سے زیادہ خدا کی راہ میں تکلیف اٹھانے کے لیے تیار ہیں اور چاہیے کہ ہر جماعت کا چندہ پہلے سے بڑھ جائے اور ہر فرد کا چندہ پہلے سے زیادہ ہو سوائے اس صورت کے کہ کسی کے لیے ایسا کرنا ناممکن </a:t>
            </a:r>
            <a:r>
              <a:rPr lang="ar-SA" sz="5400" dirty="0" err="1">
                <a:solidFill>
                  <a:schemeClr val="tx1"/>
                </a:solidFill>
                <a:latin typeface="Jameel Noori Nastaleeq" panose="02000503000000000004" pitchFamily="2" charset="-78"/>
                <a:cs typeface="Jameel Noori Nastaleeq" panose="02000503000000000004" pitchFamily="2" charset="-78"/>
              </a:rPr>
              <a:t>ہے</a:t>
            </a:r>
            <a:r>
              <a:rPr lang="ar-SA" sz="5400" dirty="0">
                <a:solidFill>
                  <a:schemeClr val="tx1"/>
                </a:solidFill>
                <a:latin typeface="Jameel Noori Nastaleeq" panose="02000503000000000004" pitchFamily="2" charset="-78"/>
                <a:cs typeface="Jameel Noori Nastaleeq" panose="02000503000000000004" pitchFamily="2" charset="-78"/>
              </a:rPr>
              <a:t> </a:t>
            </a:r>
            <a:r>
              <a:rPr lang="ur-PK" sz="5400" dirty="0">
                <a:solidFill>
                  <a:schemeClr val="tx1"/>
                </a:solidFill>
                <a:latin typeface="Jameel Noori Nastaleeq" panose="02000503000000000004" pitchFamily="2" charset="-78"/>
                <a:cs typeface="Jameel Noori Nastaleeq" panose="02000503000000000004" pitchFamily="2" charset="-78"/>
              </a:rPr>
              <a:t>۔(خطبہ جمعہ ،۱۵ نومبر، ۱۹۳۵)</a:t>
            </a:r>
            <a:endParaRPr lang="en-US" sz="5400" dirty="0">
              <a:solidFill>
                <a:schemeClr val="tx1"/>
              </a:solidFill>
              <a:latin typeface="Jameel Noori Nastaleeq" panose="02000503000000000004" pitchFamily="2" charset="-78"/>
              <a:cs typeface="Jameel Noori Nastaleeq" panose="02000503000000000004" pitchFamily="2" charset="-78"/>
            </a:endParaRPr>
          </a:p>
        </p:txBody>
      </p:sp>
      <p:sp>
        <p:nvSpPr>
          <p:cNvPr id="6" name="Rectangle 5">
            <a:extLst>
              <a:ext uri="{FF2B5EF4-FFF2-40B4-BE49-F238E27FC236}">
                <a16:creationId xmlns:a16="http://schemas.microsoft.com/office/drawing/2014/main" id="{02F31142-BA8F-BFC8-87B3-EA0CCA9920E7}"/>
              </a:ext>
            </a:extLst>
          </p:cNvPr>
          <p:cNvSpPr/>
          <p:nvPr/>
        </p:nvSpPr>
        <p:spPr>
          <a:xfrm>
            <a:off x="-76200" y="468607"/>
            <a:ext cx="18440399" cy="1258550"/>
          </a:xfrm>
          <a:prstGeom prst="rect">
            <a:avLst/>
          </a:prstGeom>
        </p:spPr>
        <p:txBody>
          <a:bodyPr wrap="square">
            <a:spAutoFit/>
          </a:bodyPr>
          <a:lstStyle/>
          <a:p>
            <a:pPr algn="ctr" rtl="1">
              <a:lnSpc>
                <a:spcPct val="107000"/>
              </a:lnSpc>
              <a:spcAft>
                <a:spcPts val="1200"/>
              </a:spcAft>
            </a:pPr>
            <a:r>
              <a:rPr lang="ur-PK" sz="7200" dirty="0">
                <a:solidFill>
                  <a:srgbClr val="008950"/>
                </a:solidFill>
                <a:latin typeface="Jameel Noori Nastaleeq" panose="02000503000000000004" pitchFamily="2" charset="-78"/>
                <a:cs typeface="Jameel Noori Nastaleeq" panose="02000503000000000004" pitchFamily="2" charset="-78"/>
              </a:rPr>
              <a:t>ہر سال اضافہ کریں</a:t>
            </a:r>
            <a:endParaRPr lang="en-US" sz="7200" dirty="0">
              <a:solidFill>
                <a:srgbClr val="008950"/>
              </a:solidFill>
              <a:latin typeface="Jameel Noori Nastaleeq" panose="02000503000000000004" pitchFamily="2" charset="-78"/>
              <a:cs typeface="Jameel Noori Nastaleeq" panose="02000503000000000004" pitchFamily="2" charset="-78"/>
            </a:endParaRPr>
          </a:p>
        </p:txBody>
      </p:sp>
      <p:pic>
        <p:nvPicPr>
          <p:cNvPr id="8" name="object 31">
            <a:extLst>
              <a:ext uri="{FF2B5EF4-FFF2-40B4-BE49-F238E27FC236}">
                <a16:creationId xmlns:a16="http://schemas.microsoft.com/office/drawing/2014/main" id="{B162FC35-7DD4-6408-451C-49C3E5F9908A}"/>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878140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9">
            <a:extLst>
              <a:ext uri="{FF2B5EF4-FFF2-40B4-BE49-F238E27FC236}">
                <a16:creationId xmlns:a16="http://schemas.microsoft.com/office/drawing/2014/main" id="{92684A8E-7929-0C88-C9A7-FB94B8B2CB9A}"/>
              </a:ext>
            </a:extLst>
          </p:cNvPr>
          <p:cNvPicPr/>
          <p:nvPr/>
        </p:nvPicPr>
        <p:blipFill>
          <a:blip r:embed="rId2" cstate="print"/>
          <a:stretch>
            <a:fillRect/>
          </a:stretch>
        </p:blipFill>
        <p:spPr>
          <a:xfrm>
            <a:off x="-2042" y="6526098"/>
            <a:ext cx="3910147" cy="3760901"/>
          </a:xfrm>
          <a:prstGeom prst="rect">
            <a:avLst/>
          </a:prstGeom>
        </p:spPr>
      </p:pic>
      <p:sp>
        <p:nvSpPr>
          <p:cNvPr id="4" name="Rectangle 3"/>
          <p:cNvSpPr/>
          <p:nvPr/>
        </p:nvSpPr>
        <p:spPr>
          <a:xfrm>
            <a:off x="2401201" y="1410596"/>
            <a:ext cx="14057999" cy="9140964"/>
          </a:xfrm>
          <a:prstGeom prst="rect">
            <a:avLst/>
          </a:prstGeom>
        </p:spPr>
        <p:txBody>
          <a:bodyPr wrap="square">
            <a:spAutoFit/>
          </a:bodyPr>
          <a:lstStyle/>
          <a:p>
            <a:r>
              <a:rPr lang="en-US" sz="4100" b="1" dirty="0">
                <a:solidFill>
                  <a:schemeClr val="tx1"/>
                </a:solidFill>
                <a:latin typeface="Footlight MT Light" panose="0204060206030A020304" pitchFamily="18" charset="77"/>
                <a:ea typeface="Times New Roman" panose="02020603050405020304" pitchFamily="18" charset="0"/>
                <a:cs typeface="Segoe UI" panose="020B0502040204020203" pitchFamily="34" charset="0"/>
              </a:rPr>
              <a:t>“</a:t>
            </a:r>
            <a:r>
              <a:rPr lang="en-US" sz="4100" dirty="0">
                <a:solidFill>
                  <a:schemeClr val="tx1"/>
                </a:solidFill>
                <a:latin typeface="Footlight MT Light" panose="0204060206030A020304" pitchFamily="18" charset="77"/>
                <a:ea typeface="Times New Roman" panose="02020603050405020304" pitchFamily="18" charset="0"/>
                <a:cs typeface="Segoe UI" panose="020B0502040204020203" pitchFamily="34" charset="0"/>
              </a:rPr>
              <a:t>Thus, while re announcing this initiative, I also express the hope that friends will participate even more than before this year and demonstrate true sacrifice so that it becomes evident that their faith has increased. Just as a person who practices calligraphy for a year sees improvement in their handwriting the next year, similarly, there should also be a visible increase in the faith of the one who makes sacrifices.</a:t>
            </a:r>
          </a:p>
          <a:p>
            <a:r>
              <a:rPr lang="en-US" sz="4100" dirty="0">
                <a:solidFill>
                  <a:schemeClr val="tx1"/>
                </a:solidFill>
                <a:latin typeface="Footlight MT Light" panose="0204060206030A020304" pitchFamily="18" charset="77"/>
                <a:ea typeface="Times New Roman" panose="02020603050405020304" pitchFamily="18" charset="0"/>
                <a:cs typeface="Segoe UI" panose="020B0502040204020203" pitchFamily="34" charset="0"/>
              </a:rPr>
              <a:t>Therefore, members should show through their actions that last year’s sacrifice has enhanced their faith, and today they are more ready than before to endure hardship in the way of God. Each </a:t>
            </a:r>
            <a:r>
              <a:rPr lang="en-US" sz="4100" dirty="0" err="1">
                <a:solidFill>
                  <a:schemeClr val="tx1"/>
                </a:solidFill>
                <a:latin typeface="Footlight MT Light" panose="0204060206030A020304" pitchFamily="18" charset="77"/>
                <a:ea typeface="Times New Roman" panose="02020603050405020304" pitchFamily="18" charset="0"/>
                <a:cs typeface="Segoe UI" panose="020B0502040204020203" pitchFamily="34" charset="0"/>
              </a:rPr>
              <a:t>Jama’at’s</a:t>
            </a:r>
            <a:r>
              <a:rPr lang="en-US" sz="4100" dirty="0">
                <a:solidFill>
                  <a:schemeClr val="tx1"/>
                </a:solidFill>
                <a:latin typeface="Footlight MT Light" panose="0204060206030A020304" pitchFamily="18" charset="77"/>
                <a:ea typeface="Times New Roman" panose="02020603050405020304" pitchFamily="18" charset="0"/>
                <a:cs typeface="Segoe UI" panose="020B0502040204020203" pitchFamily="34" charset="0"/>
              </a:rPr>
              <a:t> contribution should exceed that of the previous year, and every individual’s donation should be greater than before—unless doing so is truly impossible for someone.</a:t>
            </a:r>
          </a:p>
          <a:p>
            <a:r>
              <a:rPr lang="ur-PK" sz="4100" dirty="0">
                <a:solidFill>
                  <a:schemeClr val="tx1"/>
                </a:solidFill>
                <a:latin typeface="Footlight MT Light" panose="0204060206030A020304" pitchFamily="18" charset="77"/>
                <a:ea typeface="Times New Roman" panose="02020603050405020304" pitchFamily="18" charset="0"/>
                <a:cs typeface="Segoe UI" panose="020B0502040204020203" pitchFamily="34" charset="0"/>
              </a:rPr>
              <a:t>)</a:t>
            </a:r>
            <a:r>
              <a:rPr lang="en-US" sz="4100" dirty="0">
                <a:solidFill>
                  <a:schemeClr val="tx1"/>
                </a:solidFill>
                <a:latin typeface="Footlight MT Light" panose="0204060206030A020304" pitchFamily="18" charset="77"/>
              </a:rPr>
              <a:t>Friday Sermon, November 15</a:t>
            </a:r>
            <a:r>
              <a:rPr lang="en-US" sz="4100" baseline="30000" dirty="0">
                <a:solidFill>
                  <a:schemeClr val="tx1"/>
                </a:solidFill>
                <a:latin typeface="Footlight MT Light" panose="0204060206030A020304" pitchFamily="18" charset="77"/>
              </a:rPr>
              <a:t>th</a:t>
            </a:r>
            <a:r>
              <a:rPr lang="en-US" sz="4100" dirty="0">
                <a:solidFill>
                  <a:schemeClr val="tx1"/>
                </a:solidFill>
                <a:latin typeface="Footlight MT Light" panose="0204060206030A020304" pitchFamily="18" charset="77"/>
              </a:rPr>
              <a:t>, 1935).</a:t>
            </a:r>
            <a:endParaRPr lang="en-US" sz="4100" dirty="0">
              <a:solidFill>
                <a:schemeClr val="tx1"/>
              </a:solidFill>
              <a:latin typeface="Footlight MT Light" panose="0204060206030A020304" pitchFamily="18" charset="77"/>
              <a:ea typeface="Times New Roman" panose="02020603050405020304" pitchFamily="18" charset="0"/>
              <a:cs typeface="Segoe UI" panose="020B0502040204020203" pitchFamily="34" charset="0"/>
            </a:endParaRPr>
          </a:p>
        </p:txBody>
      </p:sp>
      <p:sp>
        <p:nvSpPr>
          <p:cNvPr id="3" name="Title 1"/>
          <p:cNvSpPr>
            <a:spLocks noGrp="1"/>
          </p:cNvSpPr>
          <p:nvPr>
            <p:ph type="title"/>
          </p:nvPr>
        </p:nvSpPr>
        <p:spPr>
          <a:xfrm>
            <a:off x="0" y="411957"/>
            <a:ext cx="18288000" cy="1714500"/>
          </a:xfrm>
        </p:spPr>
        <p:txBody>
          <a:bodyPr>
            <a:normAutofit/>
          </a:bodyPr>
          <a:lstStyle/>
          <a:p>
            <a:pPr algn="ctr"/>
            <a:r>
              <a:rPr lang="en-US" sz="6000" dirty="0">
                <a:solidFill>
                  <a:srgbClr val="008950"/>
                </a:solidFill>
                <a:latin typeface="Footlight MT Light" panose="0204060206030A020304" pitchFamily="18" charset="0"/>
              </a:rPr>
              <a:t>Increase every year</a:t>
            </a:r>
          </a:p>
        </p:txBody>
      </p:sp>
      <p:pic>
        <p:nvPicPr>
          <p:cNvPr id="7" name="object 31">
            <a:extLst>
              <a:ext uri="{FF2B5EF4-FFF2-40B4-BE49-F238E27FC236}">
                <a16:creationId xmlns:a16="http://schemas.microsoft.com/office/drawing/2014/main" id="{2A47F65C-2B54-D4FE-8814-E6B8A2513446}"/>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3139131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9">
            <a:extLst>
              <a:ext uri="{FF2B5EF4-FFF2-40B4-BE49-F238E27FC236}">
                <a16:creationId xmlns:a16="http://schemas.microsoft.com/office/drawing/2014/main" id="{91B19B71-AE2F-9102-2157-55733F4F4592}"/>
              </a:ext>
            </a:extLst>
          </p:cNvPr>
          <p:cNvPicPr/>
          <p:nvPr/>
        </p:nvPicPr>
        <p:blipFill>
          <a:blip r:embed="rId2" cstate="print"/>
          <a:stretch>
            <a:fillRect/>
          </a:stretch>
        </p:blipFill>
        <p:spPr>
          <a:xfrm>
            <a:off x="-2042" y="6526098"/>
            <a:ext cx="3910147" cy="3760901"/>
          </a:xfrm>
          <a:prstGeom prst="rect">
            <a:avLst/>
          </a:prstGeom>
        </p:spPr>
      </p:pic>
      <p:sp>
        <p:nvSpPr>
          <p:cNvPr id="2" name="Title 1"/>
          <p:cNvSpPr>
            <a:spLocks noGrp="1"/>
          </p:cNvSpPr>
          <p:nvPr>
            <p:ph type="title"/>
          </p:nvPr>
        </p:nvSpPr>
        <p:spPr>
          <a:xfrm>
            <a:off x="0" y="419101"/>
            <a:ext cx="18288000" cy="1371600"/>
          </a:xfrm>
        </p:spPr>
        <p:txBody>
          <a:bodyPr>
            <a:normAutofit/>
          </a:bodyPr>
          <a:lstStyle/>
          <a:p>
            <a:pPr algn="ctr"/>
            <a:r>
              <a:rPr lang="ur-PK" sz="7200" dirty="0">
                <a:solidFill>
                  <a:srgbClr val="008950"/>
                </a:solidFill>
                <a:latin typeface="Jameel Noori Nastaleeq" panose="02000503000000000004" pitchFamily="2" charset="-78"/>
                <a:cs typeface="Jameel Noori Nastaleeq" panose="02000503000000000004" pitchFamily="2" charset="-78"/>
              </a:rPr>
              <a:t>بغیر یاد دہانی کے ادائیگی کریں</a:t>
            </a:r>
            <a:endParaRPr lang="en-US" sz="7200" dirty="0">
              <a:solidFill>
                <a:srgbClr val="008950"/>
              </a:solidFill>
              <a:latin typeface="Jameel Noori Nastaleeq" panose="02000503000000000004" pitchFamily="2" charset="-78"/>
              <a:cs typeface="Jameel Noori Nastaleeq" panose="02000503000000000004" pitchFamily="2" charset="-78"/>
            </a:endParaRPr>
          </a:p>
        </p:txBody>
      </p:sp>
      <p:sp>
        <p:nvSpPr>
          <p:cNvPr id="5" name="Rectangle 4"/>
          <p:cNvSpPr/>
          <p:nvPr/>
        </p:nvSpPr>
        <p:spPr>
          <a:xfrm>
            <a:off x="2286001" y="2597511"/>
            <a:ext cx="14173200" cy="6643357"/>
          </a:xfrm>
          <a:prstGeom prst="rect">
            <a:avLst/>
          </a:prstGeom>
        </p:spPr>
        <p:txBody>
          <a:bodyPr wrap="square">
            <a:spAutoFit/>
          </a:bodyPr>
          <a:lstStyle/>
          <a:p>
            <a:pPr algn="r">
              <a:lnSpc>
                <a:spcPct val="150000"/>
              </a:lnSpc>
            </a:pPr>
            <a:r>
              <a:rPr lang="ar-SA" sz="4800" dirty="0">
                <a:solidFill>
                  <a:srgbClr val="222222"/>
                </a:solidFill>
                <a:latin typeface="Times New Roman" panose="02020603050405020304" pitchFamily="18" charset="0"/>
                <a:ea typeface="Times New Roman" panose="02020603050405020304" pitchFamily="18" charset="0"/>
                <a:cs typeface="Jameel Noori Nastaleeq" panose="02000503000000000004" pitchFamily="2" charset="-78"/>
              </a:rPr>
              <a:t>پس میں مختصر الفاظ میں جماعت کو پھر توجہ دلاتا ہوں کہ وہ تحریک جدید کے مالی حصہ کی طرف بھی اور دوسرے حصوں کی طرف بھی توجہ کریں اور اپنے قلوب میں ایسی صفائی پیدا کریں کہ بار بار یاد دہانی کی ضرورت نہ رہے </a:t>
            </a:r>
            <a:r>
              <a:rPr lang="ur-PK" sz="4800" dirty="0">
                <a:solidFill>
                  <a:srgbClr val="222222"/>
                </a:solidFill>
                <a:latin typeface="Times New Roman" panose="02020603050405020304" pitchFamily="18" charset="0"/>
                <a:ea typeface="Times New Roman" panose="02020603050405020304" pitchFamily="18" charset="0"/>
                <a:cs typeface="Jameel Noori Nastaleeq" panose="02000503000000000004" pitchFamily="2" charset="-78"/>
              </a:rPr>
              <a:t>-</a:t>
            </a:r>
            <a:r>
              <a:rPr lang="ar-SA" sz="4800" dirty="0">
                <a:solidFill>
                  <a:srgbClr val="222222"/>
                </a:solidFill>
                <a:latin typeface="Times New Roman" panose="02020603050405020304" pitchFamily="18" charset="0"/>
                <a:ea typeface="Times New Roman" panose="02020603050405020304" pitchFamily="18" charset="0"/>
                <a:cs typeface="Jameel Noori Nastaleeq" panose="02000503000000000004" pitchFamily="2" charset="-78"/>
              </a:rPr>
              <a:t>جو شخص یاد دہانی کا محتاج ہو اس کا ایمان ہر وقت خطرہ میں ہے۔ کیا خبر ہے کہ یاد کرانے والا کس وقت اس سے جدا ہو جائے اور اس صورت میں جس وقت وہ یاد کرانے والا گیا اس کا ایمان بھی ساتھ ہی جائے گا ۔وہی ایمان وقت پر کام آ سکتا ہے جس کے لیے کسی بیرونی یاد دہانی کی ضرورت </a:t>
            </a:r>
            <a:r>
              <a:rPr lang="ar-SA" sz="4800" dirty="0" err="1">
                <a:solidFill>
                  <a:srgbClr val="222222"/>
                </a:solidFill>
                <a:latin typeface="Times New Roman" panose="02020603050405020304" pitchFamily="18" charset="0"/>
                <a:ea typeface="Times New Roman" panose="02020603050405020304" pitchFamily="18" charset="0"/>
                <a:cs typeface="Jameel Noori Nastaleeq" panose="02000503000000000004" pitchFamily="2" charset="-78"/>
              </a:rPr>
              <a:t>نہ</a:t>
            </a:r>
            <a:r>
              <a:rPr lang="ar-SA" sz="4800" dirty="0">
                <a:solidFill>
                  <a:srgbClr val="222222"/>
                </a:solidFill>
                <a:latin typeface="Times New Roman" panose="02020603050405020304" pitchFamily="18" charset="0"/>
                <a:ea typeface="Times New Roman" panose="02020603050405020304" pitchFamily="18" charset="0"/>
                <a:cs typeface="Jameel Noori Nastaleeq" panose="02000503000000000004" pitchFamily="2" charset="-78"/>
              </a:rPr>
              <a:t> </a:t>
            </a:r>
            <a:r>
              <a:rPr lang="ar-SA" sz="4800" dirty="0" err="1">
                <a:solidFill>
                  <a:srgbClr val="222222"/>
                </a:solidFill>
                <a:latin typeface="Times New Roman" panose="02020603050405020304" pitchFamily="18" charset="0"/>
                <a:ea typeface="Times New Roman" panose="02020603050405020304" pitchFamily="18" charset="0"/>
                <a:cs typeface="Jameel Noori Nastaleeq" panose="02000503000000000004" pitchFamily="2" charset="-78"/>
              </a:rPr>
              <a:t>ہو</a:t>
            </a:r>
            <a:r>
              <a:rPr lang="ur-PK" sz="4800" dirty="0">
                <a:solidFill>
                  <a:srgbClr val="222222"/>
                </a:solidFill>
                <a:latin typeface="Times New Roman" panose="02020603050405020304" pitchFamily="18" charset="0"/>
                <a:ea typeface="Times New Roman" panose="02020603050405020304" pitchFamily="18" charset="0"/>
                <a:cs typeface="Jameel Noori Nastaleeq" panose="02000503000000000004" pitchFamily="2" charset="-78"/>
              </a:rPr>
              <a:t>۔(</a:t>
            </a:r>
            <a:r>
              <a:rPr lang="ur-PK" sz="4800" dirty="0">
                <a:latin typeface="Jameel Noori Nastaleeq" panose="02000503000000000004" pitchFamily="2" charset="-78"/>
                <a:cs typeface="Jameel Noori Nastaleeq" panose="02000503000000000004" pitchFamily="2" charset="-78"/>
              </a:rPr>
              <a:t>خطبہ جمعہ، ۲۲ جولائی، ۱۹۳۸)</a:t>
            </a:r>
            <a:endParaRPr lang="en-US" sz="4800" dirty="0">
              <a:latin typeface="Times New Roman" panose="02020603050405020304" pitchFamily="18" charset="0"/>
              <a:ea typeface="Times New Roman" panose="02020603050405020304" pitchFamily="18" charset="0"/>
            </a:endParaRPr>
          </a:p>
        </p:txBody>
      </p:sp>
      <p:pic>
        <p:nvPicPr>
          <p:cNvPr id="7" name="object 31">
            <a:extLst>
              <a:ext uri="{FF2B5EF4-FFF2-40B4-BE49-F238E27FC236}">
                <a16:creationId xmlns:a16="http://schemas.microsoft.com/office/drawing/2014/main" id="{7B6B7C17-F0D6-C1E0-8C76-44113FF369B8}"/>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892895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9">
            <a:extLst>
              <a:ext uri="{FF2B5EF4-FFF2-40B4-BE49-F238E27FC236}">
                <a16:creationId xmlns:a16="http://schemas.microsoft.com/office/drawing/2014/main" id="{B16754DE-076C-C8DB-4803-DEBE2325C220}"/>
              </a:ext>
            </a:extLst>
          </p:cNvPr>
          <p:cNvPicPr/>
          <p:nvPr/>
        </p:nvPicPr>
        <p:blipFill>
          <a:blip r:embed="rId2" cstate="print"/>
          <a:stretch>
            <a:fillRect/>
          </a:stretch>
        </p:blipFill>
        <p:spPr>
          <a:xfrm>
            <a:off x="-2042" y="6526098"/>
            <a:ext cx="3910147" cy="3760901"/>
          </a:xfrm>
          <a:prstGeom prst="rect">
            <a:avLst/>
          </a:prstGeom>
        </p:spPr>
      </p:pic>
      <p:sp>
        <p:nvSpPr>
          <p:cNvPr id="4" name="Rectangle 3"/>
          <p:cNvSpPr/>
          <p:nvPr/>
        </p:nvSpPr>
        <p:spPr>
          <a:xfrm>
            <a:off x="2286000" y="2126457"/>
            <a:ext cx="14173200" cy="7540526"/>
          </a:xfrm>
          <a:prstGeom prst="rect">
            <a:avLst/>
          </a:prstGeom>
        </p:spPr>
        <p:txBody>
          <a:bodyPr wrap="square">
            <a:spAutoFit/>
          </a:bodyPr>
          <a:lstStyle/>
          <a:p>
            <a:r>
              <a:rPr lang="en-US" sz="4400" dirty="0">
                <a:solidFill>
                  <a:schemeClr val="tx1"/>
                </a:solidFill>
                <a:latin typeface="Footlight MT Light" panose="0204060206030A020304" pitchFamily="18" charset="0"/>
                <a:ea typeface="Times New Roman" panose="02020603050405020304" pitchFamily="18" charset="0"/>
                <a:cs typeface="Segoe UI" panose="020B0502040204020203" pitchFamily="34" charset="0"/>
              </a:rPr>
              <a:t>"Therefore, I once again draw the attention of the </a:t>
            </a:r>
            <a:r>
              <a:rPr lang="en-US" sz="4400" dirty="0" err="1">
                <a:solidFill>
                  <a:schemeClr val="tx1"/>
                </a:solidFill>
                <a:latin typeface="Footlight MT Light" panose="0204060206030A020304" pitchFamily="18" charset="0"/>
                <a:ea typeface="Times New Roman" panose="02020603050405020304" pitchFamily="18" charset="0"/>
                <a:cs typeface="Segoe UI" panose="020B0502040204020203" pitchFamily="34" charset="0"/>
              </a:rPr>
              <a:t>Jama’at</a:t>
            </a:r>
            <a:r>
              <a:rPr lang="en-US" sz="4400" dirty="0">
                <a:solidFill>
                  <a:schemeClr val="tx1"/>
                </a:solidFill>
                <a:latin typeface="Footlight MT Light" panose="0204060206030A020304" pitchFamily="18" charset="0"/>
                <a:ea typeface="Times New Roman" panose="02020603050405020304" pitchFamily="18" charset="0"/>
                <a:cs typeface="Segoe UI" panose="020B0502040204020203" pitchFamily="34" charset="0"/>
              </a:rPr>
              <a:t> towards contributing to the financial aspect of </a:t>
            </a:r>
            <a:r>
              <a:rPr lang="en-US" sz="4400" i="1" dirty="0" err="1">
                <a:solidFill>
                  <a:schemeClr val="tx1"/>
                </a:solidFill>
                <a:latin typeface="Footlight MT Light" panose="0204060206030A020304" pitchFamily="18" charset="0"/>
                <a:ea typeface="Times New Roman" panose="02020603050405020304" pitchFamily="18" charset="0"/>
                <a:cs typeface="Segoe UI" panose="020B0502040204020203" pitchFamily="34" charset="0"/>
              </a:rPr>
              <a:t>Tahrik</a:t>
            </a:r>
            <a:r>
              <a:rPr lang="en-US" sz="4400" i="1" dirty="0">
                <a:solidFill>
                  <a:schemeClr val="tx1"/>
                </a:solidFill>
                <a:latin typeface="Footlight MT Light" panose="0204060206030A020304" pitchFamily="18" charset="0"/>
                <a:ea typeface="Times New Roman" panose="02020603050405020304" pitchFamily="18" charset="0"/>
                <a:cs typeface="Segoe UI" panose="020B0502040204020203" pitchFamily="34" charset="0"/>
              </a:rPr>
              <a:t>-e-</a:t>
            </a:r>
            <a:r>
              <a:rPr lang="en-US" sz="4400" i="1" dirty="0" err="1">
                <a:solidFill>
                  <a:schemeClr val="tx1"/>
                </a:solidFill>
                <a:latin typeface="Footlight MT Light" panose="0204060206030A020304" pitchFamily="18" charset="0"/>
                <a:ea typeface="Times New Roman" panose="02020603050405020304" pitchFamily="18" charset="0"/>
                <a:cs typeface="Segoe UI" panose="020B0502040204020203" pitchFamily="34" charset="0"/>
              </a:rPr>
              <a:t>Jadid</a:t>
            </a:r>
            <a:r>
              <a:rPr lang="en-US" sz="4400" dirty="0">
                <a:solidFill>
                  <a:schemeClr val="tx1"/>
                </a:solidFill>
                <a:latin typeface="Footlight MT Light" panose="0204060206030A020304" pitchFamily="18" charset="0"/>
                <a:ea typeface="Times New Roman" panose="02020603050405020304" pitchFamily="18" charset="0"/>
                <a:cs typeface="Segoe UI" panose="020B0502040204020203" pitchFamily="34" charset="0"/>
              </a:rPr>
              <a:t>, as well as its other departments. They should purify their hearts to such an extent that repeated reminders are no longer needed. A person who depends on reminders is always at risk regarding their faith—who knows when the one who reminds them might be separated from them? And in such a situation, when the reminder departs, their faith might depart with it. Only that faith proves beneficial at the right time which does not rely on any external reminder.” (</a:t>
            </a:r>
            <a:r>
              <a:rPr lang="en-US" sz="4400" dirty="0">
                <a:solidFill>
                  <a:schemeClr val="tx1"/>
                </a:solidFill>
                <a:latin typeface="Footlight MT Light" panose="0204060206030A020304" pitchFamily="18" charset="0"/>
              </a:rPr>
              <a:t>Friday Sermon, July 22</a:t>
            </a:r>
            <a:r>
              <a:rPr lang="en-US" sz="4400" baseline="30000" dirty="0">
                <a:solidFill>
                  <a:schemeClr val="tx1"/>
                </a:solidFill>
                <a:latin typeface="Footlight MT Light" panose="0204060206030A020304" pitchFamily="18" charset="0"/>
              </a:rPr>
              <a:t>nd</a:t>
            </a:r>
            <a:r>
              <a:rPr lang="en-US" sz="4400" dirty="0">
                <a:solidFill>
                  <a:schemeClr val="tx1"/>
                </a:solidFill>
                <a:latin typeface="Footlight MT Light" panose="0204060206030A020304" pitchFamily="18" charset="0"/>
              </a:rPr>
              <a:t>,1938) </a:t>
            </a:r>
            <a:endParaRPr lang="en-US" sz="4400" dirty="0">
              <a:solidFill>
                <a:schemeClr val="tx1"/>
              </a:solidFill>
              <a:latin typeface="Footlight MT Light" panose="0204060206030A020304" pitchFamily="18" charset="0"/>
              <a:ea typeface="Times New Roman" panose="02020603050405020304" pitchFamily="18" charset="0"/>
              <a:cs typeface="Segoe UI" panose="020B0502040204020203" pitchFamily="34" charset="0"/>
            </a:endParaRPr>
          </a:p>
        </p:txBody>
      </p:sp>
      <p:sp>
        <p:nvSpPr>
          <p:cNvPr id="3" name="Title 1"/>
          <p:cNvSpPr>
            <a:spLocks noGrp="1"/>
          </p:cNvSpPr>
          <p:nvPr>
            <p:ph type="title"/>
          </p:nvPr>
        </p:nvSpPr>
        <p:spPr>
          <a:xfrm>
            <a:off x="0" y="411957"/>
            <a:ext cx="18288000" cy="1714500"/>
          </a:xfrm>
        </p:spPr>
        <p:txBody>
          <a:bodyPr>
            <a:normAutofit fontScale="90000"/>
          </a:bodyPr>
          <a:lstStyle/>
          <a:p>
            <a:pPr algn="ctr"/>
            <a:r>
              <a:rPr lang="en-US" sz="6000" dirty="0">
                <a:solidFill>
                  <a:srgbClr val="008950"/>
                </a:solidFill>
                <a:latin typeface="Footlight MT Light" panose="0204060206030A020304" pitchFamily="18" charset="0"/>
                <a:cs typeface="Segoe UI" panose="020B0502040204020203" pitchFamily="34" charset="0"/>
              </a:rPr>
              <a:t>Pay without a reminder</a:t>
            </a:r>
            <a:r>
              <a:rPr lang="en-US" sz="6000" dirty="0">
                <a:solidFill>
                  <a:srgbClr val="008950"/>
                </a:solidFill>
                <a:latin typeface="Footlight MT Light" panose="0204060206030A020304" pitchFamily="18" charset="0"/>
              </a:rPr>
              <a:t/>
            </a:r>
            <a:br>
              <a:rPr lang="en-US" sz="6000" dirty="0">
                <a:solidFill>
                  <a:srgbClr val="008950"/>
                </a:solidFill>
                <a:latin typeface="Footlight MT Light" panose="0204060206030A020304" pitchFamily="18" charset="0"/>
              </a:rPr>
            </a:br>
            <a:endParaRPr lang="en-US" sz="6000" dirty="0">
              <a:solidFill>
                <a:srgbClr val="008950"/>
              </a:solidFill>
              <a:latin typeface="Footlight MT Light" panose="0204060206030A020304" pitchFamily="18" charset="0"/>
            </a:endParaRPr>
          </a:p>
        </p:txBody>
      </p:sp>
      <p:pic>
        <p:nvPicPr>
          <p:cNvPr id="7" name="object 31">
            <a:extLst>
              <a:ext uri="{FF2B5EF4-FFF2-40B4-BE49-F238E27FC236}">
                <a16:creationId xmlns:a16="http://schemas.microsoft.com/office/drawing/2014/main" id="{DD848F26-0989-7EAC-D7EC-CE3AA7A3A86B}"/>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2615097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0" y="2727454"/>
            <a:ext cx="10427855" cy="4832092"/>
          </a:xfrm>
          <a:prstGeom prst="rect">
            <a:avLst/>
          </a:prstGeom>
        </p:spPr>
        <p:txBody>
          <a:bodyPr wrap="none">
            <a:spAutoFit/>
          </a:bodyPr>
          <a:lstStyle/>
          <a:p>
            <a:pPr algn="ctr">
              <a:lnSpc>
                <a:spcPct val="250000"/>
              </a:lnSpc>
            </a:pPr>
            <a:r>
              <a:rPr lang="en-US" sz="8800" dirty="0">
                <a:solidFill>
                  <a:srgbClr val="008950"/>
                </a:solidFill>
                <a:latin typeface="Footlight MT Light" panose="0204060206030A020304" pitchFamily="18" charset="0"/>
              </a:rPr>
              <a:t>Include New Converts</a:t>
            </a:r>
          </a:p>
          <a:p>
            <a:pPr algn="ctr"/>
            <a:r>
              <a:rPr lang="ur-PK" sz="8800" dirty="0">
                <a:solidFill>
                  <a:srgbClr val="008950"/>
                </a:solidFill>
                <a:latin typeface="Footlight MT Light" panose="0204060206030A020304" pitchFamily="18" charset="0"/>
                <a:cs typeface="Jameel Noori Nastaleeq" panose="02000503000000000004" pitchFamily="2" charset="-78"/>
              </a:rPr>
              <a:t>نو مبائعین کو شامل کریں</a:t>
            </a:r>
            <a:endParaRPr lang="en-US" sz="8800" dirty="0">
              <a:solidFill>
                <a:srgbClr val="008950"/>
              </a:solidFill>
              <a:latin typeface="Footlight MT Light" panose="0204060206030A020304" pitchFamily="18" charset="0"/>
            </a:endParaRPr>
          </a:p>
        </p:txBody>
      </p:sp>
      <p:pic>
        <p:nvPicPr>
          <p:cNvPr id="4" name="object 29">
            <a:extLst>
              <a:ext uri="{FF2B5EF4-FFF2-40B4-BE49-F238E27FC236}">
                <a16:creationId xmlns:a16="http://schemas.microsoft.com/office/drawing/2014/main" id="{5EE79E77-41BF-ACC7-88D3-777C803138B7}"/>
              </a:ext>
            </a:extLst>
          </p:cNvPr>
          <p:cNvPicPr/>
          <p:nvPr/>
        </p:nvPicPr>
        <p:blipFill>
          <a:blip r:embed="rId2" cstate="print"/>
          <a:stretch>
            <a:fillRect/>
          </a:stretch>
        </p:blipFill>
        <p:spPr>
          <a:xfrm>
            <a:off x="-2042" y="6526098"/>
            <a:ext cx="3910147" cy="3760901"/>
          </a:xfrm>
          <a:prstGeom prst="rect">
            <a:avLst/>
          </a:prstGeom>
        </p:spPr>
      </p:pic>
      <p:pic>
        <p:nvPicPr>
          <p:cNvPr id="6" name="object 31">
            <a:extLst>
              <a:ext uri="{FF2B5EF4-FFF2-40B4-BE49-F238E27FC236}">
                <a16:creationId xmlns:a16="http://schemas.microsoft.com/office/drawing/2014/main" id="{F9B15253-FB04-7BB8-9EBF-EFA90B8CC8C7}"/>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4086824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7630"/>
            <a:ext cx="18288000" cy="1714500"/>
          </a:xfrm>
        </p:spPr>
        <p:txBody>
          <a:bodyPr>
            <a:normAutofit/>
          </a:bodyPr>
          <a:lstStyle/>
          <a:p>
            <a:pPr algn="ctr"/>
            <a:r>
              <a:rPr lang="ur-PK" sz="7200" dirty="0">
                <a:solidFill>
                  <a:srgbClr val="008950"/>
                </a:solidFill>
                <a:latin typeface="Jameel Noori Nastaleeq" panose="02000503000000000004" pitchFamily="2" charset="-78"/>
                <a:cs typeface="Jameel Noori Nastaleeq" panose="02000503000000000004" pitchFamily="2" charset="-78"/>
              </a:rPr>
              <a:t>نو مبائعین کو شامل کریں</a:t>
            </a:r>
            <a:endParaRPr lang="en-US" sz="7200" dirty="0">
              <a:solidFill>
                <a:srgbClr val="008950"/>
              </a:solidFill>
              <a:latin typeface="Jameel Noori Nastaleeq" panose="02000503000000000004" pitchFamily="2" charset="-78"/>
              <a:cs typeface="Jameel Noori Nastaleeq" panose="02000503000000000004" pitchFamily="2" charset="-78"/>
            </a:endParaRPr>
          </a:p>
        </p:txBody>
      </p:sp>
      <p:sp>
        <p:nvSpPr>
          <p:cNvPr id="3" name="Content Placeholder 2"/>
          <p:cNvSpPr>
            <a:spLocks noGrp="1"/>
          </p:cNvSpPr>
          <p:nvPr>
            <p:ph idx="1"/>
          </p:nvPr>
        </p:nvSpPr>
        <p:spPr>
          <a:xfrm>
            <a:off x="2454593" y="2247900"/>
            <a:ext cx="14004607" cy="7289800"/>
          </a:xfrm>
        </p:spPr>
        <p:txBody>
          <a:bodyPr>
            <a:noAutofit/>
          </a:bodyPr>
          <a:lstStyle/>
          <a:p>
            <a:pPr algn="r" rtl="1">
              <a:lnSpc>
                <a:spcPct val="150000"/>
              </a:lnSpc>
            </a:pPr>
            <a:r>
              <a:rPr lang="ar-SA" sz="4800" dirty="0">
                <a:solidFill>
                  <a:schemeClr val="tx1"/>
                </a:solidFill>
                <a:latin typeface="Jameel Noori Nastaleeq" panose="02000503000000000004" pitchFamily="2" charset="-78"/>
                <a:cs typeface="Jameel Noori Nastaleeq" panose="02000503000000000004" pitchFamily="2" charset="-78"/>
              </a:rPr>
              <a:t>اس طرح ہر وہ شخص جو نیا احمدی ہوا ہے اس کو بھی میں توجہ دلاتا ہوں کہ خدا تعالیٰ نے اس پر یہ بہت بڑا فضل کیا ہے کہ اپنے سچے دین کا راستہ اسے دکھا دیا </a:t>
            </a:r>
            <a:r>
              <a:rPr lang="en-US" sz="4800" dirty="0">
                <a:solidFill>
                  <a:schemeClr val="tx1"/>
                </a:solidFill>
                <a:latin typeface="Jameel Noori Nastaleeq" panose="02000503000000000004" pitchFamily="2" charset="-78"/>
                <a:cs typeface="Jameel Noori Nastaleeq" panose="02000503000000000004" pitchFamily="2" charset="-78"/>
              </a:rPr>
              <a:t> </a:t>
            </a:r>
            <a:r>
              <a:rPr lang="ar-SA" sz="4800" dirty="0">
                <a:solidFill>
                  <a:schemeClr val="tx1"/>
                </a:solidFill>
                <a:latin typeface="Jameel Noori Nastaleeq" panose="02000503000000000004" pitchFamily="2" charset="-78"/>
                <a:cs typeface="Jameel Noori Nastaleeq" panose="02000503000000000004" pitchFamily="2" charset="-78"/>
              </a:rPr>
              <a:t>یا </a:t>
            </a:r>
            <a:r>
              <a:rPr lang="en-US" sz="4800" dirty="0">
                <a:solidFill>
                  <a:schemeClr val="tx1"/>
                </a:solidFill>
                <a:latin typeface="Jameel Noori Nastaleeq" panose="02000503000000000004" pitchFamily="2" charset="-78"/>
                <a:cs typeface="Jameel Noori Nastaleeq" panose="02000503000000000004" pitchFamily="2" charset="-78"/>
              </a:rPr>
              <a:t> </a:t>
            </a:r>
            <a:r>
              <a:rPr lang="ar-SA" sz="4800" dirty="0">
                <a:solidFill>
                  <a:schemeClr val="tx1"/>
                </a:solidFill>
                <a:latin typeface="Jameel Noori Nastaleeq" panose="02000503000000000004" pitchFamily="2" charset="-78"/>
                <a:cs typeface="Jameel Noori Nastaleeq" panose="02000503000000000004" pitchFamily="2" charset="-78"/>
              </a:rPr>
              <a:t>باالفاظ دیگر اس کا خدا اسے مل گیا۔ اب اس پر بھی بہت بڑی ذمہ داری عائد ہو چکی ہے اور اس کا فرض ہے کہ وہ </a:t>
            </a:r>
            <a:r>
              <a:rPr lang="en-US" sz="4800" dirty="0">
                <a:solidFill>
                  <a:schemeClr val="tx1"/>
                </a:solidFill>
                <a:latin typeface="Jameel Noori Nastaleeq" panose="02000503000000000004" pitchFamily="2" charset="-78"/>
                <a:cs typeface="Jameel Noori Nastaleeq" panose="02000503000000000004" pitchFamily="2" charset="-78"/>
              </a:rPr>
              <a:t> </a:t>
            </a:r>
            <a:r>
              <a:rPr lang="ar-SA" sz="4800" dirty="0">
                <a:solidFill>
                  <a:schemeClr val="tx1"/>
                </a:solidFill>
                <a:latin typeface="Jameel Noori Nastaleeq" panose="02000503000000000004" pitchFamily="2" charset="-78"/>
                <a:cs typeface="Jameel Noori Nastaleeq" panose="02000503000000000004" pitchFamily="2" charset="-78"/>
              </a:rPr>
              <a:t>دوسروں کی نسبت آگے بڑھنے کی کوشش کرے بلکہ جو نیا احمدی ہو اسے اس بات کی بھی اجازت ہے کہ وہ اگر چاہے تو گزشتہ سالوں کے چندہ میں بھی شامل ہو جائے۔ پس ہر نئے احمدی سے گزشتہ سالوں کا چندہ بھی قبول کیا جا سکتا ہے۔ اسی طرح وہ جسے پہلے اس تحریک کا علم نہ تھا یا </a:t>
            </a:r>
            <a:r>
              <a:rPr lang="en-US" sz="4800" dirty="0">
                <a:solidFill>
                  <a:schemeClr val="tx1"/>
                </a:solidFill>
                <a:latin typeface="Jameel Noori Nastaleeq" panose="02000503000000000004" pitchFamily="2" charset="-78"/>
                <a:cs typeface="Jameel Noori Nastaleeq" panose="02000503000000000004" pitchFamily="2" charset="-78"/>
              </a:rPr>
              <a:t> </a:t>
            </a:r>
            <a:r>
              <a:rPr lang="ar-SA" sz="4800" dirty="0">
                <a:solidFill>
                  <a:schemeClr val="tx1"/>
                </a:solidFill>
                <a:latin typeface="Jameel Noori Nastaleeq" panose="02000503000000000004" pitchFamily="2" charset="-78"/>
                <a:cs typeface="Jameel Noori Nastaleeq" panose="02000503000000000004" pitchFamily="2" charset="-78"/>
              </a:rPr>
              <a:t>جو پہلے کلی طور پر نادار تھا</a:t>
            </a:r>
            <a:r>
              <a:rPr lang="en-US" sz="4800" dirty="0">
                <a:solidFill>
                  <a:schemeClr val="tx1"/>
                </a:solidFill>
                <a:latin typeface="Jameel Noori Nastaleeq" panose="02000503000000000004" pitchFamily="2" charset="-78"/>
                <a:cs typeface="Jameel Noori Nastaleeq" panose="02000503000000000004" pitchFamily="2" charset="-78"/>
              </a:rPr>
              <a:t> </a:t>
            </a:r>
            <a:r>
              <a:rPr lang="ar-SA" sz="4800" dirty="0">
                <a:solidFill>
                  <a:schemeClr val="tx1"/>
                </a:solidFill>
                <a:latin typeface="Jameel Noori Nastaleeq" panose="02000503000000000004" pitchFamily="2" charset="-78"/>
                <a:cs typeface="Jameel Noori Nastaleeq" panose="02000503000000000004" pitchFamily="2" charset="-78"/>
              </a:rPr>
              <a:t> اس سے پہلے سالوں کا چندہ بھی قبول کیا جا </a:t>
            </a:r>
            <a:r>
              <a:rPr lang="ar-SA" sz="4800" dirty="0" err="1">
                <a:solidFill>
                  <a:schemeClr val="tx1"/>
                </a:solidFill>
                <a:latin typeface="Jameel Noori Nastaleeq" panose="02000503000000000004" pitchFamily="2" charset="-78"/>
                <a:cs typeface="Jameel Noori Nastaleeq" panose="02000503000000000004" pitchFamily="2" charset="-78"/>
              </a:rPr>
              <a:t>سکتا</a:t>
            </a:r>
            <a:r>
              <a:rPr lang="ar-SA" sz="4800" dirty="0">
                <a:solidFill>
                  <a:schemeClr val="tx1"/>
                </a:solidFill>
                <a:latin typeface="Jameel Noori Nastaleeq" panose="02000503000000000004" pitchFamily="2" charset="-78"/>
                <a:cs typeface="Jameel Noori Nastaleeq" panose="02000503000000000004" pitchFamily="2" charset="-78"/>
              </a:rPr>
              <a:t> </a:t>
            </a:r>
            <a:r>
              <a:rPr lang="ar-SA" sz="4800" dirty="0" err="1">
                <a:solidFill>
                  <a:schemeClr val="tx1"/>
                </a:solidFill>
                <a:latin typeface="Jameel Noori Nastaleeq" panose="02000503000000000004" pitchFamily="2" charset="-78"/>
                <a:cs typeface="Jameel Noori Nastaleeq" panose="02000503000000000004" pitchFamily="2" charset="-78"/>
              </a:rPr>
              <a:t>ہے</a:t>
            </a:r>
            <a:r>
              <a:rPr lang="ur-PK" sz="4800" dirty="0">
                <a:solidFill>
                  <a:schemeClr val="tx1"/>
                </a:solidFill>
                <a:latin typeface="Jameel Noori Nastaleeq" panose="02000503000000000004" pitchFamily="2" charset="-78"/>
                <a:cs typeface="Jameel Noori Nastaleeq" panose="02000503000000000004" pitchFamily="2" charset="-78"/>
              </a:rPr>
              <a:t>۔(خطبہ جمعہ، ۱۸ نومبر، ۱۹۳۸)</a:t>
            </a:r>
            <a:endParaRPr lang="en-US" sz="4800" dirty="0">
              <a:solidFill>
                <a:schemeClr val="tx1"/>
              </a:solidFill>
              <a:latin typeface="Jameel Noori Nastaleeq" panose="02000503000000000004" pitchFamily="2" charset="-78"/>
              <a:cs typeface="Jameel Noori Nastaleeq" panose="02000503000000000004" pitchFamily="2" charset="-78"/>
            </a:endParaRPr>
          </a:p>
        </p:txBody>
      </p:sp>
      <p:pic>
        <p:nvPicPr>
          <p:cNvPr id="5" name="object 29">
            <a:extLst>
              <a:ext uri="{FF2B5EF4-FFF2-40B4-BE49-F238E27FC236}">
                <a16:creationId xmlns:a16="http://schemas.microsoft.com/office/drawing/2014/main" id="{F760623F-02C7-6A3E-6FB3-910578CAF605}"/>
              </a:ext>
            </a:extLst>
          </p:cNvPr>
          <p:cNvPicPr/>
          <p:nvPr/>
        </p:nvPicPr>
        <p:blipFill>
          <a:blip r:embed="rId2" cstate="print"/>
          <a:stretch>
            <a:fillRect/>
          </a:stretch>
        </p:blipFill>
        <p:spPr>
          <a:xfrm>
            <a:off x="-2042" y="6526098"/>
            <a:ext cx="3910147" cy="3760901"/>
          </a:xfrm>
          <a:prstGeom prst="rect">
            <a:avLst/>
          </a:prstGeom>
        </p:spPr>
      </p:pic>
      <p:pic>
        <p:nvPicPr>
          <p:cNvPr id="7" name="object 31">
            <a:extLst>
              <a:ext uri="{FF2B5EF4-FFF2-40B4-BE49-F238E27FC236}">
                <a16:creationId xmlns:a16="http://schemas.microsoft.com/office/drawing/2014/main" id="{54214598-D78D-9EF7-4D5C-FFAA7893199A}"/>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3078626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9">
            <a:extLst>
              <a:ext uri="{FF2B5EF4-FFF2-40B4-BE49-F238E27FC236}">
                <a16:creationId xmlns:a16="http://schemas.microsoft.com/office/drawing/2014/main" id="{658E3B60-18E4-F656-33C1-1F492AC84C35}"/>
              </a:ext>
            </a:extLst>
          </p:cNvPr>
          <p:cNvPicPr/>
          <p:nvPr/>
        </p:nvPicPr>
        <p:blipFill>
          <a:blip r:embed="rId2" cstate="print"/>
          <a:stretch>
            <a:fillRect/>
          </a:stretch>
        </p:blipFill>
        <p:spPr>
          <a:xfrm>
            <a:off x="-2042" y="6526098"/>
            <a:ext cx="3910147" cy="3760901"/>
          </a:xfrm>
          <a:prstGeom prst="rect">
            <a:avLst/>
          </a:prstGeom>
        </p:spPr>
      </p:pic>
      <p:pic>
        <p:nvPicPr>
          <p:cNvPr id="6" name="object 29">
            <a:extLst>
              <a:ext uri="{FF2B5EF4-FFF2-40B4-BE49-F238E27FC236}">
                <a16:creationId xmlns:a16="http://schemas.microsoft.com/office/drawing/2014/main" id="{3C39C9C8-4DC4-E0AC-7CC2-1431F0BA5DE6}"/>
              </a:ext>
            </a:extLst>
          </p:cNvPr>
          <p:cNvPicPr/>
          <p:nvPr/>
        </p:nvPicPr>
        <p:blipFill>
          <a:blip r:embed="rId2" cstate="print"/>
          <a:stretch>
            <a:fillRect/>
          </a:stretch>
        </p:blipFill>
        <p:spPr>
          <a:xfrm>
            <a:off x="150358" y="6678498"/>
            <a:ext cx="3910147" cy="3760901"/>
          </a:xfrm>
          <a:prstGeom prst="rect">
            <a:avLst/>
          </a:prstGeom>
        </p:spPr>
      </p:pic>
      <p:sp>
        <p:nvSpPr>
          <p:cNvPr id="2" name="Title 1"/>
          <p:cNvSpPr>
            <a:spLocks noGrp="1"/>
          </p:cNvSpPr>
          <p:nvPr>
            <p:ph type="title"/>
          </p:nvPr>
        </p:nvSpPr>
        <p:spPr>
          <a:xfrm>
            <a:off x="-2042" y="362261"/>
            <a:ext cx="18288000" cy="1202055"/>
          </a:xfrm>
        </p:spPr>
        <p:txBody>
          <a:bodyPr>
            <a:normAutofit/>
          </a:bodyPr>
          <a:lstStyle/>
          <a:p>
            <a:pPr algn="ctr"/>
            <a:r>
              <a:rPr lang="en-US" sz="6600" dirty="0">
                <a:solidFill>
                  <a:srgbClr val="008950"/>
                </a:solidFill>
                <a:latin typeface="Footlight MT Light" panose="0204060206030A020304" pitchFamily="18" charset="0"/>
              </a:rPr>
              <a:t>Include New Converts</a:t>
            </a:r>
            <a:endParaRPr lang="en-US" sz="6000" dirty="0">
              <a:solidFill>
                <a:srgbClr val="008950"/>
              </a:solidFill>
            </a:endParaRPr>
          </a:p>
        </p:txBody>
      </p:sp>
      <p:sp>
        <p:nvSpPr>
          <p:cNvPr id="3" name="Content Placeholder 2"/>
          <p:cNvSpPr>
            <a:spLocks noGrp="1"/>
          </p:cNvSpPr>
          <p:nvPr>
            <p:ph idx="1"/>
          </p:nvPr>
        </p:nvSpPr>
        <p:spPr>
          <a:xfrm>
            <a:off x="2286000" y="1716716"/>
            <a:ext cx="14249400" cy="6789420"/>
          </a:xfrm>
        </p:spPr>
        <p:txBody>
          <a:bodyPr>
            <a:noAutofit/>
          </a:bodyPr>
          <a:lstStyle/>
          <a:p>
            <a:pPr algn="l"/>
            <a:r>
              <a:rPr lang="en-US" sz="4200" dirty="0">
                <a:solidFill>
                  <a:schemeClr val="tx1"/>
                </a:solidFill>
                <a:latin typeface="Footlight MT Light" panose="0204060206030A020304" pitchFamily="18" charset="77"/>
                <a:cs typeface="Segoe UI" panose="020B0502040204020203" pitchFamily="34" charset="0"/>
              </a:rPr>
              <a:t>I also draw the attention of every person who has newly entered the fold of  </a:t>
            </a:r>
            <a:r>
              <a:rPr lang="en-US" sz="4200" dirty="0" err="1">
                <a:solidFill>
                  <a:schemeClr val="tx1"/>
                </a:solidFill>
                <a:latin typeface="Footlight MT Light" panose="0204060206030A020304" pitchFamily="18" charset="77"/>
                <a:cs typeface="Segoe UI" panose="020B0502040204020203" pitchFamily="34" charset="0"/>
              </a:rPr>
              <a:t>Ahmadiyyat</a:t>
            </a:r>
            <a:r>
              <a:rPr lang="en-US" sz="4200" dirty="0">
                <a:solidFill>
                  <a:schemeClr val="tx1"/>
                </a:solidFill>
                <a:latin typeface="Footlight MT Light" panose="0204060206030A020304" pitchFamily="18" charset="77"/>
                <a:cs typeface="Segoe UI" panose="020B0502040204020203" pitchFamily="34" charset="0"/>
              </a:rPr>
              <a:t> that Allah Almighty has bestowed a great favor upon him by showing him the path of His true religion, or in other words, by enabling him to find his God. Now a great responsibility rests upon him, and it is his duty to strive to progress ahead of others. Moreover, a new Ahmadi is permitted, if he so  desires, to also contribute the </a:t>
            </a:r>
            <a:r>
              <a:rPr lang="en-US" sz="4200" dirty="0" err="1">
                <a:solidFill>
                  <a:schemeClr val="tx1"/>
                </a:solidFill>
                <a:latin typeface="Footlight MT Light" panose="0204060206030A020304" pitchFamily="18" charset="77"/>
                <a:cs typeface="Segoe UI" panose="020B0502040204020203" pitchFamily="34" charset="0"/>
              </a:rPr>
              <a:t>Chanda</a:t>
            </a:r>
            <a:r>
              <a:rPr lang="en-US" sz="4200" dirty="0">
                <a:solidFill>
                  <a:schemeClr val="tx1"/>
                </a:solidFill>
                <a:latin typeface="Footlight MT Light" panose="0204060206030A020304" pitchFamily="18" charset="77"/>
                <a:cs typeface="Segoe UI" panose="020B0502040204020203" pitchFamily="34" charset="0"/>
              </a:rPr>
              <a:t> for the previous years. Thus, the </a:t>
            </a:r>
            <a:r>
              <a:rPr lang="en-US" sz="4200" dirty="0" err="1">
                <a:solidFill>
                  <a:schemeClr val="tx1"/>
                </a:solidFill>
                <a:latin typeface="Footlight MT Light" panose="0204060206030A020304" pitchFamily="18" charset="77"/>
                <a:cs typeface="Segoe UI" panose="020B0502040204020203" pitchFamily="34" charset="0"/>
              </a:rPr>
              <a:t>Chanda</a:t>
            </a:r>
            <a:r>
              <a:rPr lang="en-US" sz="4200" dirty="0">
                <a:solidFill>
                  <a:schemeClr val="tx1"/>
                </a:solidFill>
                <a:latin typeface="Footlight MT Light" panose="0204060206030A020304" pitchFamily="18" charset="77"/>
                <a:cs typeface="Segoe UI" panose="020B0502040204020203" pitchFamily="34" charset="0"/>
              </a:rPr>
              <a:t> of past years can be accepted from every new Ahmadi. Similarly, from those who were previously unaware of this scheme or who were previously entirely destitute, the contributions for earlier years can also be accepted.  </a:t>
            </a:r>
            <a:r>
              <a:rPr lang="en-US" sz="4200" dirty="0">
                <a:solidFill>
                  <a:schemeClr val="tx1"/>
                </a:solidFill>
                <a:latin typeface="Footlight MT Light" panose="0204060206030A020304" pitchFamily="18" charset="77"/>
              </a:rPr>
              <a:t>(Friday Sermon,  November 18</a:t>
            </a:r>
            <a:r>
              <a:rPr lang="en-US" sz="4200" baseline="30000" dirty="0">
                <a:solidFill>
                  <a:schemeClr val="tx1"/>
                </a:solidFill>
                <a:latin typeface="Footlight MT Light" panose="0204060206030A020304" pitchFamily="18" charset="77"/>
              </a:rPr>
              <a:t>th</a:t>
            </a:r>
            <a:r>
              <a:rPr lang="en-US" sz="4200" dirty="0">
                <a:solidFill>
                  <a:schemeClr val="tx1"/>
                </a:solidFill>
                <a:latin typeface="Footlight MT Light" panose="0204060206030A020304" pitchFamily="18" charset="77"/>
              </a:rPr>
              <a:t>,1938)</a:t>
            </a:r>
            <a:endParaRPr lang="en-US" sz="4200" dirty="0">
              <a:solidFill>
                <a:schemeClr val="tx1"/>
              </a:solidFill>
              <a:latin typeface="Footlight MT Light" panose="0204060206030A020304" pitchFamily="18" charset="77"/>
              <a:cs typeface="Segoe UI" panose="020B0502040204020203" pitchFamily="34" charset="0"/>
            </a:endParaRPr>
          </a:p>
          <a:p>
            <a:endParaRPr lang="en-US" sz="4200" dirty="0">
              <a:solidFill>
                <a:schemeClr val="tx1"/>
              </a:solidFill>
              <a:latin typeface="Footlight MT Light" panose="0204060206030A020304" pitchFamily="18" charset="77"/>
            </a:endParaRPr>
          </a:p>
        </p:txBody>
      </p:sp>
      <p:pic>
        <p:nvPicPr>
          <p:cNvPr id="8" name="object 31">
            <a:extLst>
              <a:ext uri="{FF2B5EF4-FFF2-40B4-BE49-F238E27FC236}">
                <a16:creationId xmlns:a16="http://schemas.microsoft.com/office/drawing/2014/main" id="{FB4E8DB4-6E19-9A0B-10BB-2A4EAD3FA758}"/>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386453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3"/>
          </p:nvPr>
        </p:nvSpPr>
        <p:spPr>
          <a:xfrm>
            <a:off x="2606993" y="2594926"/>
            <a:ext cx="14243376" cy="6661784"/>
          </a:xfrm>
        </p:spPr>
        <p:txBody>
          <a:bodyPr wrap="square">
            <a:normAutofit/>
          </a:bodyPr>
          <a:lstStyle/>
          <a:p>
            <a:pPr>
              <a:spcAft>
                <a:spcPts val="600"/>
              </a:spcAft>
            </a:pPr>
            <a:r>
              <a:rPr lang="en-US" sz="4800" dirty="0">
                <a:latin typeface="Footlight MT Light" panose="0204060206030A020304" pitchFamily="18" charset="77"/>
              </a:rPr>
              <a:t>In the same decade, the missionaries of the Ahmadiyya Muslim Community started preaching in England, America and African countries and the message of Islam started spreading all over the world through these preachers.</a:t>
            </a:r>
          </a:p>
          <a:p>
            <a:pPr>
              <a:spcAft>
                <a:spcPts val="600"/>
              </a:spcAft>
            </a:pPr>
            <a:r>
              <a:rPr lang="en-US" sz="4800" dirty="0">
                <a:latin typeface="Footlight MT Light" panose="0204060206030A020304" pitchFamily="18" charset="77"/>
              </a:rPr>
              <a:t>In 1923, when the Hindus started converting Muslims through the Shuddhi Movement, the most excellent services were rendered by the Ahmadiyya Jamaat under the guidance of </a:t>
            </a:r>
            <a:r>
              <a:rPr lang="en-US" sz="4800" dirty="0" err="1">
                <a:latin typeface="Footlight MT Light" panose="0204060206030A020304" pitchFamily="18" charset="77"/>
              </a:rPr>
              <a:t>Khalifatul</a:t>
            </a:r>
            <a:r>
              <a:rPr lang="en-US" sz="4800" dirty="0">
                <a:latin typeface="Footlight MT Light" panose="0204060206030A020304" pitchFamily="18" charset="77"/>
              </a:rPr>
              <a:t> Masih </a:t>
            </a:r>
            <a:r>
              <a:rPr lang="en-US" sz="4800" dirty="0" err="1">
                <a:latin typeface="Footlight MT Light" panose="0204060206030A020304" pitchFamily="18" charset="77"/>
              </a:rPr>
              <a:t>II</a:t>
            </a:r>
            <a:r>
              <a:rPr lang="en-US" sz="4800" baseline="30000" dirty="0" err="1">
                <a:latin typeface="Footlight MT Light" panose="0204060206030A020304" pitchFamily="18" charset="77"/>
              </a:rPr>
              <a:t>ra</a:t>
            </a:r>
            <a:r>
              <a:rPr lang="en-US" sz="4800" dirty="0">
                <a:latin typeface="Footlight MT Light" panose="0204060206030A020304" pitchFamily="18" charset="77"/>
              </a:rPr>
              <a:t>.</a:t>
            </a:r>
          </a:p>
        </p:txBody>
      </p:sp>
      <p:pic>
        <p:nvPicPr>
          <p:cNvPr id="6" name="object 29">
            <a:extLst>
              <a:ext uri="{FF2B5EF4-FFF2-40B4-BE49-F238E27FC236}">
                <a16:creationId xmlns:a16="http://schemas.microsoft.com/office/drawing/2014/main" id="{89CDF72D-2C16-EF0F-4557-7CAB265F63F1}"/>
              </a:ext>
            </a:extLst>
          </p:cNvPr>
          <p:cNvPicPr/>
          <p:nvPr/>
        </p:nvPicPr>
        <p:blipFill>
          <a:blip r:embed="rId2" cstate="print"/>
          <a:stretch>
            <a:fillRect/>
          </a:stretch>
        </p:blipFill>
        <p:spPr>
          <a:xfrm>
            <a:off x="-2042" y="6526098"/>
            <a:ext cx="3910147" cy="3760901"/>
          </a:xfrm>
          <a:prstGeom prst="rect">
            <a:avLst/>
          </a:prstGeom>
        </p:spPr>
      </p:pic>
      <p:sp>
        <p:nvSpPr>
          <p:cNvPr id="14" name="Title 1">
            <a:extLst>
              <a:ext uri="{FF2B5EF4-FFF2-40B4-BE49-F238E27FC236}">
                <a16:creationId xmlns:a16="http://schemas.microsoft.com/office/drawing/2014/main" id="{80C139B5-D5D6-44EC-C5B9-2FBE622ABDB0}"/>
              </a:ext>
            </a:extLst>
          </p:cNvPr>
          <p:cNvSpPr>
            <a:spLocks noGrp="1"/>
          </p:cNvSpPr>
          <p:nvPr>
            <p:ph type="title"/>
          </p:nvPr>
        </p:nvSpPr>
        <p:spPr>
          <a:xfrm>
            <a:off x="0" y="267544"/>
            <a:ext cx="18288000" cy="2029475"/>
          </a:xfrm>
        </p:spPr>
        <p:txBody>
          <a:bodyPr>
            <a:noAutofit/>
          </a:bodyPr>
          <a:lstStyle/>
          <a:p>
            <a:pPr algn="ctr"/>
            <a:r>
              <a:rPr lang="en-US" sz="6000" dirty="0">
                <a:solidFill>
                  <a:srgbClr val="009100"/>
                </a:solidFill>
                <a:latin typeface="Footlight MT Light" panose="0204060206030A020304" pitchFamily="18" charset="77"/>
                <a:cs typeface="Segoe UI" panose="020B0502040204020203" pitchFamily="34" charset="0"/>
              </a:rPr>
              <a:t>Background of Jealousy </a:t>
            </a:r>
            <a:br>
              <a:rPr lang="en-US" sz="6000" dirty="0">
                <a:solidFill>
                  <a:srgbClr val="009100"/>
                </a:solidFill>
                <a:latin typeface="Footlight MT Light" panose="0204060206030A020304" pitchFamily="18" charset="77"/>
                <a:cs typeface="Segoe UI" panose="020B0502040204020203" pitchFamily="34" charset="0"/>
              </a:rPr>
            </a:br>
            <a:r>
              <a:rPr lang="en-US" sz="6000" dirty="0">
                <a:solidFill>
                  <a:srgbClr val="009100"/>
                </a:solidFill>
                <a:latin typeface="Footlight MT Light" panose="0204060206030A020304" pitchFamily="18" charset="77"/>
                <a:cs typeface="Segoe UI" panose="020B0502040204020203" pitchFamily="34" charset="0"/>
              </a:rPr>
              <a:t>was the success of </a:t>
            </a:r>
            <a:r>
              <a:rPr lang="en-US" sz="6000" dirty="0" err="1">
                <a:solidFill>
                  <a:srgbClr val="009100"/>
                </a:solidFill>
                <a:latin typeface="Footlight MT Light" panose="0204060206030A020304" pitchFamily="18" charset="77"/>
                <a:cs typeface="Segoe UI" panose="020B0502040204020203" pitchFamily="34" charset="0"/>
              </a:rPr>
              <a:t>Jama’at</a:t>
            </a:r>
            <a:endParaRPr lang="en-US" sz="6000" dirty="0">
              <a:solidFill>
                <a:srgbClr val="009100"/>
              </a:solidFill>
              <a:latin typeface="Footlight MT Light" panose="0204060206030A020304" pitchFamily="18" charset="77"/>
              <a:cs typeface="Segoe UI" panose="020B0502040204020203" pitchFamily="34" charset="0"/>
            </a:endParaRPr>
          </a:p>
        </p:txBody>
      </p:sp>
      <p:pic>
        <p:nvPicPr>
          <p:cNvPr id="16" name="object 31">
            <a:extLst>
              <a:ext uri="{FF2B5EF4-FFF2-40B4-BE49-F238E27FC236}">
                <a16:creationId xmlns:a16="http://schemas.microsoft.com/office/drawing/2014/main" id="{5A547F33-9042-59B2-80B1-00DE7B6E36D5}"/>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1025481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29">
            <a:extLst>
              <a:ext uri="{FF2B5EF4-FFF2-40B4-BE49-F238E27FC236}">
                <a16:creationId xmlns:a16="http://schemas.microsoft.com/office/drawing/2014/main" id="{E066AE24-7BE2-EA20-1D24-5C86B6534C9D}"/>
              </a:ext>
            </a:extLst>
          </p:cNvPr>
          <p:cNvPicPr/>
          <p:nvPr/>
        </p:nvPicPr>
        <p:blipFill>
          <a:blip r:embed="rId2" cstate="print"/>
          <a:stretch>
            <a:fillRect/>
          </a:stretch>
        </p:blipFill>
        <p:spPr>
          <a:xfrm>
            <a:off x="-2042" y="6526098"/>
            <a:ext cx="3910147" cy="3760901"/>
          </a:xfrm>
          <a:prstGeom prst="rect">
            <a:avLst/>
          </a:prstGeom>
        </p:spPr>
      </p:pic>
      <p:sp>
        <p:nvSpPr>
          <p:cNvPr id="3" name="Content Placeholder 2"/>
          <p:cNvSpPr>
            <a:spLocks noGrp="1"/>
          </p:cNvSpPr>
          <p:nvPr>
            <p:ph idx="1"/>
          </p:nvPr>
        </p:nvSpPr>
        <p:spPr>
          <a:xfrm>
            <a:off x="2147584" y="2555949"/>
            <a:ext cx="14311616" cy="6321352"/>
          </a:xfrm>
        </p:spPr>
        <p:txBody>
          <a:bodyPr>
            <a:noAutofit/>
          </a:bodyPr>
          <a:lstStyle/>
          <a:p>
            <a:r>
              <a:rPr lang="en-US" sz="4800" dirty="0">
                <a:solidFill>
                  <a:schemeClr val="tx1"/>
                </a:solidFill>
                <a:latin typeface="Footlight MT Light" panose="0204060206030A020304" pitchFamily="18" charset="0"/>
                <a:cs typeface="Segoe UI" panose="020B0502040204020203" pitchFamily="34" charset="0"/>
              </a:rPr>
              <a:t>In the Arab world, the </a:t>
            </a:r>
            <a:r>
              <a:rPr lang="en-US" sz="4800" dirty="0" err="1">
                <a:solidFill>
                  <a:schemeClr val="tx1"/>
                </a:solidFill>
                <a:latin typeface="Footlight MT Light" panose="0204060206030A020304" pitchFamily="18" charset="0"/>
                <a:cs typeface="Segoe UI" panose="020B0502040204020203" pitchFamily="34" charset="0"/>
              </a:rPr>
              <a:t>Ahmadiyya</a:t>
            </a:r>
            <a:r>
              <a:rPr lang="en-US" sz="4800" dirty="0">
                <a:solidFill>
                  <a:schemeClr val="tx1"/>
                </a:solidFill>
                <a:latin typeface="Footlight MT Light" panose="0204060206030A020304" pitchFamily="18" charset="0"/>
                <a:cs typeface="Segoe UI" panose="020B0502040204020203" pitchFamily="34" charset="0"/>
              </a:rPr>
              <a:t> Muslim Community was able to establish missions in Palestine, Syria and Egypt.</a:t>
            </a:r>
          </a:p>
          <a:p>
            <a:r>
              <a:rPr lang="en-US" sz="4800" dirty="0">
                <a:solidFill>
                  <a:schemeClr val="tx1"/>
                </a:solidFill>
                <a:latin typeface="Footlight MT Light" panose="0204060206030A020304" pitchFamily="18" charset="0"/>
                <a:cs typeface="Segoe UI" panose="020B0502040204020203" pitchFamily="34" charset="0"/>
              </a:rPr>
              <a:t>At the beginning of 1930’s, when all efforts to raise the voice for the rights of Kashmiri Muslims seemed to be failing, Muslim leaders formed the All India Kashmir Committee and and unanimously elected Hazrat Mirza </a:t>
            </a:r>
            <a:r>
              <a:rPr lang="en-US" sz="4800" dirty="0" err="1">
                <a:solidFill>
                  <a:schemeClr val="tx1"/>
                </a:solidFill>
                <a:latin typeface="Footlight MT Light" panose="0204060206030A020304" pitchFamily="18" charset="0"/>
                <a:cs typeface="Segoe UI" panose="020B0502040204020203" pitchFamily="34" charset="0"/>
              </a:rPr>
              <a:t>Bashiruddin</a:t>
            </a:r>
            <a:r>
              <a:rPr lang="en-US" sz="4800" dirty="0">
                <a:solidFill>
                  <a:schemeClr val="tx1"/>
                </a:solidFill>
                <a:latin typeface="Footlight MT Light" panose="0204060206030A020304" pitchFamily="18" charset="0"/>
                <a:cs typeface="Segoe UI" panose="020B0502040204020203" pitchFamily="34" charset="0"/>
              </a:rPr>
              <a:t> Mahmud </a:t>
            </a:r>
            <a:r>
              <a:rPr lang="en-US" sz="4800" dirty="0" err="1">
                <a:solidFill>
                  <a:schemeClr val="tx1"/>
                </a:solidFill>
                <a:latin typeface="Footlight MT Light" panose="0204060206030A020304" pitchFamily="18" charset="0"/>
                <a:cs typeface="Segoe UI" panose="020B0502040204020203" pitchFamily="34" charset="0"/>
              </a:rPr>
              <a:t>Ahmad</a:t>
            </a:r>
            <a:r>
              <a:rPr lang="en-US" sz="4800" baseline="30000" dirty="0" err="1">
                <a:solidFill>
                  <a:schemeClr val="tx1"/>
                </a:solidFill>
                <a:latin typeface="Footlight MT Light" panose="0204060206030A020304" pitchFamily="18" charset="0"/>
                <a:cs typeface="Segoe UI" panose="020B0502040204020203" pitchFamily="34" charset="0"/>
              </a:rPr>
              <a:t>ra</a:t>
            </a:r>
            <a:r>
              <a:rPr lang="en-US" sz="4800" dirty="0">
                <a:solidFill>
                  <a:schemeClr val="tx1"/>
                </a:solidFill>
                <a:latin typeface="Footlight MT Light" panose="0204060206030A020304" pitchFamily="18" charset="0"/>
                <a:cs typeface="Segoe UI" panose="020B0502040204020203" pitchFamily="34" charset="0"/>
              </a:rPr>
              <a:t> as its president.</a:t>
            </a:r>
          </a:p>
        </p:txBody>
      </p:sp>
      <p:sp>
        <p:nvSpPr>
          <p:cNvPr id="11" name="Title 1">
            <a:extLst>
              <a:ext uri="{FF2B5EF4-FFF2-40B4-BE49-F238E27FC236}">
                <a16:creationId xmlns:a16="http://schemas.microsoft.com/office/drawing/2014/main" id="{B12817CE-2BF4-A497-862B-71C3C375C2C8}"/>
              </a:ext>
            </a:extLst>
          </p:cNvPr>
          <p:cNvSpPr>
            <a:spLocks noGrp="1"/>
          </p:cNvSpPr>
          <p:nvPr>
            <p:ph type="title"/>
          </p:nvPr>
        </p:nvSpPr>
        <p:spPr>
          <a:xfrm>
            <a:off x="0" y="267544"/>
            <a:ext cx="18288000" cy="2029475"/>
          </a:xfrm>
        </p:spPr>
        <p:txBody>
          <a:bodyPr>
            <a:noAutofit/>
          </a:bodyPr>
          <a:lstStyle/>
          <a:p>
            <a:pPr algn="ctr"/>
            <a:r>
              <a:rPr lang="en-US" sz="6000" dirty="0">
                <a:solidFill>
                  <a:srgbClr val="009100"/>
                </a:solidFill>
                <a:latin typeface="Footlight MT Light" panose="0204060206030A020304" pitchFamily="18" charset="77"/>
                <a:cs typeface="Segoe UI" panose="020B0502040204020203" pitchFamily="34" charset="0"/>
              </a:rPr>
              <a:t>Background of Jealousy </a:t>
            </a:r>
            <a:br>
              <a:rPr lang="en-US" sz="6000" dirty="0">
                <a:solidFill>
                  <a:srgbClr val="009100"/>
                </a:solidFill>
                <a:latin typeface="Footlight MT Light" panose="0204060206030A020304" pitchFamily="18" charset="77"/>
                <a:cs typeface="Segoe UI" panose="020B0502040204020203" pitchFamily="34" charset="0"/>
              </a:rPr>
            </a:br>
            <a:r>
              <a:rPr lang="en-US" sz="6000" dirty="0">
                <a:solidFill>
                  <a:srgbClr val="009100"/>
                </a:solidFill>
                <a:latin typeface="Footlight MT Light" panose="0204060206030A020304" pitchFamily="18" charset="77"/>
                <a:cs typeface="Segoe UI" panose="020B0502040204020203" pitchFamily="34" charset="0"/>
              </a:rPr>
              <a:t>was the success of </a:t>
            </a:r>
            <a:r>
              <a:rPr lang="en-US" sz="6000" dirty="0" err="1">
                <a:solidFill>
                  <a:srgbClr val="009100"/>
                </a:solidFill>
                <a:latin typeface="Footlight MT Light" panose="0204060206030A020304" pitchFamily="18" charset="77"/>
                <a:cs typeface="Segoe UI" panose="020B0502040204020203" pitchFamily="34" charset="0"/>
              </a:rPr>
              <a:t>Jama’at</a:t>
            </a:r>
            <a:endParaRPr lang="en-US" sz="6000" dirty="0">
              <a:solidFill>
                <a:srgbClr val="009100"/>
              </a:solidFill>
              <a:latin typeface="Footlight MT Light" panose="0204060206030A020304" pitchFamily="18" charset="77"/>
              <a:cs typeface="Segoe UI" panose="020B0502040204020203" pitchFamily="34" charset="0"/>
            </a:endParaRPr>
          </a:p>
        </p:txBody>
      </p:sp>
      <p:pic>
        <p:nvPicPr>
          <p:cNvPr id="14" name="object 31">
            <a:extLst>
              <a:ext uri="{FF2B5EF4-FFF2-40B4-BE49-F238E27FC236}">
                <a16:creationId xmlns:a16="http://schemas.microsoft.com/office/drawing/2014/main" id="{72C44C60-6D43-DA19-FA8C-1659F3CA9DA6}"/>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90698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1200" y="3425810"/>
            <a:ext cx="14058000" cy="4460889"/>
          </a:xfrm>
        </p:spPr>
        <p:txBody>
          <a:bodyPr>
            <a:normAutofit/>
          </a:bodyPr>
          <a:lstStyle/>
          <a:p>
            <a:pPr algn="l">
              <a:lnSpc>
                <a:spcPct val="150000"/>
              </a:lnSpc>
            </a:pPr>
            <a:r>
              <a:rPr lang="en-US" sz="4800" dirty="0">
                <a:solidFill>
                  <a:schemeClr val="tx1"/>
                </a:solidFill>
                <a:latin typeface="Footlight MT Light" panose="0204060206030A020304" pitchFamily="18" charset="0"/>
                <a:cs typeface="Segoe UI" panose="020B0502040204020203" pitchFamily="34" charset="0"/>
              </a:rPr>
              <a:t>Upon seeing the situation, Majlis-e-Ahrar-e-Islam realized that Jamaat-e-Ahmadiyya was a force against which they would never be able to achieve their nefarious goals in a dignified manner.</a:t>
            </a:r>
            <a:endParaRPr lang="en-US" sz="4800" dirty="0">
              <a:solidFill>
                <a:schemeClr val="tx1"/>
              </a:solidFill>
              <a:latin typeface="Footlight MT Light" panose="0204060206030A020304" pitchFamily="18" charset="0"/>
            </a:endParaRPr>
          </a:p>
        </p:txBody>
      </p:sp>
      <p:pic>
        <p:nvPicPr>
          <p:cNvPr id="6" name="object 29">
            <a:extLst>
              <a:ext uri="{FF2B5EF4-FFF2-40B4-BE49-F238E27FC236}">
                <a16:creationId xmlns:a16="http://schemas.microsoft.com/office/drawing/2014/main" id="{D732F8AA-2205-2D81-2F7D-39E1F69519F0}"/>
              </a:ext>
            </a:extLst>
          </p:cNvPr>
          <p:cNvPicPr/>
          <p:nvPr/>
        </p:nvPicPr>
        <p:blipFill>
          <a:blip r:embed="rId2" cstate="print"/>
          <a:stretch>
            <a:fillRect/>
          </a:stretch>
        </p:blipFill>
        <p:spPr>
          <a:xfrm>
            <a:off x="-2042" y="6526098"/>
            <a:ext cx="3910147" cy="3760901"/>
          </a:xfrm>
          <a:prstGeom prst="rect">
            <a:avLst/>
          </a:prstGeom>
        </p:spPr>
      </p:pic>
      <p:sp>
        <p:nvSpPr>
          <p:cNvPr id="10" name="Title 1">
            <a:extLst>
              <a:ext uri="{FF2B5EF4-FFF2-40B4-BE49-F238E27FC236}">
                <a16:creationId xmlns:a16="http://schemas.microsoft.com/office/drawing/2014/main" id="{2AFDABF4-9D09-AA2A-D3B8-1748E653E308}"/>
              </a:ext>
            </a:extLst>
          </p:cNvPr>
          <p:cNvSpPr>
            <a:spLocks noGrp="1"/>
          </p:cNvSpPr>
          <p:nvPr>
            <p:ph type="title"/>
          </p:nvPr>
        </p:nvSpPr>
        <p:spPr>
          <a:xfrm>
            <a:off x="0" y="267544"/>
            <a:ext cx="18288000" cy="2029475"/>
          </a:xfrm>
        </p:spPr>
        <p:txBody>
          <a:bodyPr>
            <a:noAutofit/>
          </a:bodyPr>
          <a:lstStyle/>
          <a:p>
            <a:pPr algn="ctr"/>
            <a:r>
              <a:rPr lang="en-US" sz="6000" dirty="0">
                <a:solidFill>
                  <a:srgbClr val="009100"/>
                </a:solidFill>
                <a:latin typeface="Footlight MT Light" panose="0204060206030A020304" pitchFamily="18" charset="77"/>
                <a:cs typeface="Segoe UI" panose="020B0502040204020203" pitchFamily="34" charset="0"/>
              </a:rPr>
              <a:t>Background of Jealousy </a:t>
            </a:r>
            <a:br>
              <a:rPr lang="en-US" sz="6000" dirty="0">
                <a:solidFill>
                  <a:srgbClr val="009100"/>
                </a:solidFill>
                <a:latin typeface="Footlight MT Light" panose="0204060206030A020304" pitchFamily="18" charset="77"/>
                <a:cs typeface="Segoe UI" panose="020B0502040204020203" pitchFamily="34" charset="0"/>
              </a:rPr>
            </a:br>
            <a:r>
              <a:rPr lang="en-US" sz="6000" dirty="0">
                <a:solidFill>
                  <a:srgbClr val="009100"/>
                </a:solidFill>
                <a:latin typeface="Footlight MT Light" panose="0204060206030A020304" pitchFamily="18" charset="77"/>
                <a:cs typeface="Segoe UI" panose="020B0502040204020203" pitchFamily="34" charset="0"/>
              </a:rPr>
              <a:t>was the success of </a:t>
            </a:r>
            <a:r>
              <a:rPr lang="en-US" sz="6000" dirty="0" err="1">
                <a:solidFill>
                  <a:srgbClr val="009100"/>
                </a:solidFill>
                <a:latin typeface="Footlight MT Light" panose="0204060206030A020304" pitchFamily="18" charset="77"/>
                <a:cs typeface="Segoe UI" panose="020B0502040204020203" pitchFamily="34" charset="0"/>
              </a:rPr>
              <a:t>Jama’at</a:t>
            </a:r>
            <a:endParaRPr lang="en-US" sz="6000" dirty="0">
              <a:solidFill>
                <a:srgbClr val="009100"/>
              </a:solidFill>
              <a:latin typeface="Footlight MT Light" panose="0204060206030A020304" pitchFamily="18" charset="77"/>
              <a:cs typeface="Segoe UI" panose="020B0502040204020203" pitchFamily="34" charset="0"/>
            </a:endParaRPr>
          </a:p>
        </p:txBody>
      </p:sp>
      <p:pic>
        <p:nvPicPr>
          <p:cNvPr id="13" name="object 31">
            <a:extLst>
              <a:ext uri="{FF2B5EF4-FFF2-40B4-BE49-F238E27FC236}">
                <a16:creationId xmlns:a16="http://schemas.microsoft.com/office/drawing/2014/main" id="{CAE5484C-F6CB-8C83-F7BF-6A0916767798}"/>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386430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6547"/>
            <a:ext cx="18288000" cy="2029475"/>
          </a:xfrm>
        </p:spPr>
        <p:txBody>
          <a:bodyPr>
            <a:noAutofit/>
          </a:bodyPr>
          <a:lstStyle/>
          <a:p>
            <a:pPr algn="ctr"/>
            <a:r>
              <a:rPr lang="en-US" sz="10800" dirty="0">
                <a:solidFill>
                  <a:srgbClr val="C00000"/>
                </a:solidFill>
                <a:latin typeface="Footlight MT Light" panose="0204060206030A020304" pitchFamily="18" charset="0"/>
                <a:cs typeface="Segoe UI" panose="020B0502040204020203" pitchFamily="34" charset="0"/>
              </a:rPr>
              <a:t>Threat</a:t>
            </a:r>
          </a:p>
        </p:txBody>
      </p:sp>
      <p:pic>
        <p:nvPicPr>
          <p:cNvPr id="5" name="object 29">
            <a:extLst>
              <a:ext uri="{FF2B5EF4-FFF2-40B4-BE49-F238E27FC236}">
                <a16:creationId xmlns:a16="http://schemas.microsoft.com/office/drawing/2014/main" id="{6B0FDF08-4871-205C-9984-4AC57967AA3C}"/>
              </a:ext>
            </a:extLst>
          </p:cNvPr>
          <p:cNvPicPr/>
          <p:nvPr/>
        </p:nvPicPr>
        <p:blipFill>
          <a:blip r:embed="rId2" cstate="print"/>
          <a:stretch>
            <a:fillRect/>
          </a:stretch>
        </p:blipFill>
        <p:spPr>
          <a:xfrm>
            <a:off x="-2042" y="6526098"/>
            <a:ext cx="3910147" cy="3760901"/>
          </a:xfrm>
          <a:prstGeom prst="rect">
            <a:avLst/>
          </a:prstGeom>
        </p:spPr>
      </p:pic>
      <p:pic>
        <p:nvPicPr>
          <p:cNvPr id="8" name="object 31">
            <a:extLst>
              <a:ext uri="{FF2B5EF4-FFF2-40B4-BE49-F238E27FC236}">
                <a16:creationId xmlns:a16="http://schemas.microsoft.com/office/drawing/2014/main" id="{59744902-BF7A-B31C-AC4A-A8C6E90F72DD}"/>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4065617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2659570"/>
            <a:ext cx="14173200" cy="6432550"/>
          </a:xfrm>
        </p:spPr>
        <p:txBody>
          <a:bodyPr>
            <a:normAutofit/>
          </a:bodyPr>
          <a:lstStyle/>
          <a:p>
            <a:pPr>
              <a:lnSpc>
                <a:spcPct val="150000"/>
              </a:lnSpc>
            </a:pPr>
            <a:r>
              <a:rPr lang="en-US" sz="4800" dirty="0">
                <a:solidFill>
                  <a:schemeClr val="tx1"/>
                </a:solidFill>
                <a:latin typeface="Footlight MT Light" panose="0204060206030A020304" pitchFamily="18" charset="0"/>
                <a:cs typeface="Segoe UI" panose="020B0502040204020203" pitchFamily="34" charset="0"/>
              </a:rPr>
              <a:t>The threats had been physical and violent, the response was expected to be some physical response or precautionary measures being taken in the event of such attacks. </a:t>
            </a:r>
          </a:p>
          <a:p>
            <a:endParaRPr lang="en-US" sz="4800" dirty="0">
              <a:solidFill>
                <a:schemeClr val="tx1"/>
              </a:solidFill>
              <a:latin typeface="Footlight MT Light" panose="0204060206030A020304" pitchFamily="18" charset="0"/>
            </a:endParaRPr>
          </a:p>
        </p:txBody>
      </p:sp>
      <p:pic>
        <p:nvPicPr>
          <p:cNvPr id="6" name="object 29">
            <a:extLst>
              <a:ext uri="{FF2B5EF4-FFF2-40B4-BE49-F238E27FC236}">
                <a16:creationId xmlns:a16="http://schemas.microsoft.com/office/drawing/2014/main" id="{9FF0837A-4FD9-F89F-B86C-5FC0FAFE0BD8}"/>
              </a:ext>
            </a:extLst>
          </p:cNvPr>
          <p:cNvPicPr/>
          <p:nvPr/>
        </p:nvPicPr>
        <p:blipFill>
          <a:blip r:embed="rId2" cstate="print"/>
          <a:stretch>
            <a:fillRect/>
          </a:stretch>
        </p:blipFill>
        <p:spPr>
          <a:xfrm>
            <a:off x="-2042" y="6526098"/>
            <a:ext cx="3910147" cy="3760901"/>
          </a:xfrm>
          <a:prstGeom prst="rect">
            <a:avLst/>
          </a:prstGeom>
        </p:spPr>
      </p:pic>
      <p:sp>
        <p:nvSpPr>
          <p:cNvPr id="9" name="Title 1">
            <a:extLst>
              <a:ext uri="{FF2B5EF4-FFF2-40B4-BE49-F238E27FC236}">
                <a16:creationId xmlns:a16="http://schemas.microsoft.com/office/drawing/2014/main" id="{DD819927-0E5E-EE62-5A83-FAE6AFA351A0}"/>
              </a:ext>
            </a:extLst>
          </p:cNvPr>
          <p:cNvSpPr>
            <a:spLocks noGrp="1"/>
          </p:cNvSpPr>
          <p:nvPr>
            <p:ph type="title"/>
          </p:nvPr>
        </p:nvSpPr>
        <p:spPr>
          <a:xfrm>
            <a:off x="0" y="449953"/>
            <a:ext cx="18288000" cy="2029475"/>
          </a:xfrm>
        </p:spPr>
        <p:txBody>
          <a:bodyPr>
            <a:noAutofit/>
          </a:bodyPr>
          <a:lstStyle/>
          <a:p>
            <a:pPr algn="ctr"/>
            <a:r>
              <a:rPr lang="en-US" sz="10800" dirty="0">
                <a:solidFill>
                  <a:srgbClr val="C00000"/>
                </a:solidFill>
                <a:latin typeface="Footlight MT Light" panose="0204060206030A020304" pitchFamily="18" charset="0"/>
                <a:cs typeface="Segoe UI" panose="020B0502040204020203" pitchFamily="34" charset="0"/>
              </a:rPr>
              <a:t>Threat</a:t>
            </a:r>
          </a:p>
        </p:txBody>
      </p:sp>
      <p:pic>
        <p:nvPicPr>
          <p:cNvPr id="11" name="object 31">
            <a:extLst>
              <a:ext uri="{FF2B5EF4-FFF2-40B4-BE49-F238E27FC236}">
                <a16:creationId xmlns:a16="http://schemas.microsoft.com/office/drawing/2014/main" id="{6456091B-75A0-FB86-E228-BEF90043F2A0}"/>
              </a:ext>
            </a:extLst>
          </p:cNvPr>
          <p:cNvPicPr>
            <a:picLocks noChangeAspect="1"/>
          </p:cNvPicPr>
          <p:nvPr/>
        </p:nvPicPr>
        <p:blipFill>
          <a:blip r:embed="rId3" cstate="print"/>
          <a:srcRect r="45810"/>
          <a:stretch>
            <a:fillRect/>
          </a:stretch>
        </p:blipFill>
        <p:spPr>
          <a:xfrm>
            <a:off x="-255658" y="4335779"/>
            <a:ext cx="2403242" cy="5913120"/>
          </a:xfrm>
          <a:prstGeom prst="rect">
            <a:avLst/>
          </a:prstGeom>
          <a:noFill/>
        </p:spPr>
      </p:pic>
    </p:spTree>
    <p:extLst>
      <p:ext uri="{BB962C8B-B14F-4D97-AF65-F5344CB8AC3E}">
        <p14:creationId xmlns:p14="http://schemas.microsoft.com/office/powerpoint/2010/main" val="2229582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749</TotalTime>
  <Words>3901</Words>
  <Application>Microsoft Office PowerPoint</Application>
  <PresentationFormat>Custom</PresentationFormat>
  <Paragraphs>143</Paragraphs>
  <Slides>48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Aptos</vt:lpstr>
      <vt:lpstr>Arial</vt:lpstr>
      <vt:lpstr>Calibri</vt:lpstr>
      <vt:lpstr>Footlight MT Light</vt:lpstr>
      <vt:lpstr>Jameel Noori Nastaleeq</vt:lpstr>
      <vt:lpstr>noorehuda</vt:lpstr>
      <vt:lpstr>Segoe UI</vt:lpstr>
      <vt:lpstr>Times New Roman</vt:lpstr>
      <vt:lpstr>Office Theme</vt:lpstr>
      <vt:lpstr>TAHRIK-E-JADID</vt:lpstr>
      <vt:lpstr>PowerPoint Presentation</vt:lpstr>
      <vt:lpstr>PowerPoint Presentation</vt:lpstr>
      <vt:lpstr>Background of Jealousy  was the success of Jama’at</vt:lpstr>
      <vt:lpstr>Background of Jealousy  was the success of Jama’at</vt:lpstr>
      <vt:lpstr>Background of Jealousy  was the success of Jama’at</vt:lpstr>
      <vt:lpstr>Background of Jealousy  was the success of Jama’at</vt:lpstr>
      <vt:lpstr>Threat</vt:lpstr>
      <vt:lpstr>Threat</vt:lpstr>
      <vt:lpstr>PowerPoint Presentation</vt:lpstr>
      <vt:lpstr>PowerPoint Presentation</vt:lpstr>
      <vt:lpstr>PowerPoint Presentation</vt:lpstr>
      <vt:lpstr>Purpose</vt:lpstr>
      <vt:lpstr>PowerPoint Presentation</vt:lpstr>
      <vt:lpstr>غرض یہ کہ ایسا نمونہ دکھاتے جاؤ اور دکھاتے آؤ کہ سب دیکھنے والے کہیں کہ یہ لوگ ہیں جن کے ہاتھوں میں اگر طاقت آجائے تو دنیا میں امن قائم ہو سکتا ہے۔ خوب یاد رکھو کہ دنیا میں امن قربانی سے قائم ہوتا ہے زور اور طاقت سے نہیں پس جتنی زیادہ قربانی تم کرو گے اتنی ہی جلدی خدا تعالیٰ تمہارے ہاتھوں میں دنیا کی باگ دے گا اور اتنی ہی جلدی تم دنیا میں امن قائم کر سکو گے۔ </vt:lpstr>
      <vt:lpstr>IS IT A DIVINE SCHEME?  کیا یہ ایک الٰہی منصوبہ ہے؟</vt:lpstr>
      <vt:lpstr>کیا یہ ایک الٰہی منصوبہ ہے؟</vt:lpstr>
      <vt:lpstr>Is it a Divine Scheme?</vt:lpstr>
      <vt:lpstr>PowerPoint Presentation</vt:lpstr>
      <vt:lpstr>Is it a Divine Scheme?</vt:lpstr>
      <vt:lpstr>PowerPoint Presentation</vt:lpstr>
      <vt:lpstr>PowerPoint Presentation</vt:lpstr>
      <vt:lpstr>PowerPoint Presentation</vt:lpstr>
      <vt:lpstr>PowerPoint Presentation</vt:lpstr>
      <vt:lpstr>PowerPoint Presentation</vt:lpstr>
      <vt:lpstr>PowerPoint Presentation</vt:lpstr>
      <vt:lpstr>تحریکِ جدید کے مطالبات</vt:lpstr>
      <vt:lpstr>تحریکِ جدید کے مطالبات</vt:lpstr>
      <vt:lpstr>تحریکِ جدید کے مطالبات</vt:lpstr>
      <vt:lpstr>PowerPoint Presentation</vt:lpstr>
      <vt:lpstr>PowerPoint Presentation</vt:lpstr>
      <vt:lpstr>PowerPoint Presentation</vt:lpstr>
      <vt:lpstr>PowerPoint Presentation</vt:lpstr>
      <vt:lpstr>PowerPoint Presentation</vt:lpstr>
      <vt:lpstr>PowerPoint Presentation</vt:lpstr>
      <vt:lpstr>Pledge a good Amount</vt:lpstr>
      <vt:lpstr>  بہترین ادائیگی کا وعدہ</vt:lpstr>
      <vt:lpstr>جلد ادائیگی کریں</vt:lpstr>
      <vt:lpstr>PowerPoint Presentation</vt:lpstr>
      <vt:lpstr>PowerPoint Presentation</vt:lpstr>
      <vt:lpstr>PowerPoint Presentation</vt:lpstr>
      <vt:lpstr>PowerPoint Presentation</vt:lpstr>
      <vt:lpstr>Increase every year</vt:lpstr>
      <vt:lpstr>بغیر یاد دہانی کے ادائیگی کریں</vt:lpstr>
      <vt:lpstr>Pay without a reminder </vt:lpstr>
      <vt:lpstr>PowerPoint Presentation</vt:lpstr>
      <vt:lpstr>نو مبائعین کو شامل کریں</vt:lpstr>
      <vt:lpstr>Include New Converts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Tahrik-E-Jadid | A Divine Call to Sacrifice</dc:title>
  <dc:creator>Rashid Yousaf</dc:creator>
  <cp:keywords>DAGyJd4G16o,BADIfoYWHOQ,0</cp:keywords>
  <cp:lastModifiedBy>Atif Zeeshan</cp:lastModifiedBy>
  <cp:revision>30</cp:revision>
  <dcterms:created xsi:type="dcterms:W3CDTF">2025-11-28T20:53:11Z</dcterms:created>
  <dcterms:modified xsi:type="dcterms:W3CDTF">2025-12-10T21:22:25Z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2025-09-06T00:00:00Z</vt:filetime>
  </property>
  <property fmtid="{D5CDD505-2E9C-101B-9397-08002B2CF9AE}" pid="3" name="Creator">
    <vt:lpwstr>Canva</vt:lpwstr>
  </property>
  <property fmtid="{D5CDD505-2E9C-101B-9397-08002B2CF9AE}" pid="4" name="LastSaved">
    <vt:filetime>2025-11-28T00:00:00Z</vt:filetime>
  </property>
  <property fmtid="{D5CDD505-2E9C-101B-9397-08002B2CF9AE}" pid="5" name="Producer">
    <vt:lpwstr>Canva</vt:lpwstr>
  </property>
</Properties>
</file>